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5"/>
  </p:notesMasterIdLst>
  <p:sldIdLst>
    <p:sldId id="256" r:id="rId2"/>
    <p:sldId id="320" r:id="rId3"/>
    <p:sldId id="265" r:id="rId4"/>
    <p:sldId id="264" r:id="rId5"/>
    <p:sldId id="258" r:id="rId6"/>
    <p:sldId id="266" r:id="rId7"/>
    <p:sldId id="271" r:id="rId8"/>
    <p:sldId id="263" r:id="rId9"/>
    <p:sldId id="268" r:id="rId10"/>
    <p:sldId id="269" r:id="rId11"/>
    <p:sldId id="274" r:id="rId12"/>
    <p:sldId id="270" r:id="rId13"/>
    <p:sldId id="286" r:id="rId14"/>
    <p:sldId id="287" r:id="rId15"/>
    <p:sldId id="301" r:id="rId16"/>
    <p:sldId id="302" r:id="rId17"/>
    <p:sldId id="295" r:id="rId18"/>
    <p:sldId id="296" r:id="rId19"/>
    <p:sldId id="299" r:id="rId20"/>
    <p:sldId id="300" r:id="rId21"/>
    <p:sldId id="316" r:id="rId22"/>
    <p:sldId id="317" r:id="rId23"/>
    <p:sldId id="297" r:id="rId24"/>
    <p:sldId id="298" r:id="rId25"/>
    <p:sldId id="303" r:id="rId26"/>
    <p:sldId id="304" r:id="rId27"/>
    <p:sldId id="312" r:id="rId28"/>
    <p:sldId id="313" r:id="rId29"/>
    <p:sldId id="261" r:id="rId30"/>
    <p:sldId id="267" r:id="rId31"/>
    <p:sldId id="262" r:id="rId32"/>
    <p:sldId id="314" r:id="rId33"/>
    <p:sldId id="315" r:id="rId34"/>
    <p:sldId id="307" r:id="rId35"/>
    <p:sldId id="308" r:id="rId36"/>
    <p:sldId id="279" r:id="rId37"/>
    <p:sldId id="280" r:id="rId38"/>
    <p:sldId id="321" r:id="rId39"/>
    <p:sldId id="319" r:id="rId40"/>
    <p:sldId id="318" r:id="rId41"/>
    <p:sldId id="305" r:id="rId42"/>
    <p:sldId id="306" r:id="rId43"/>
    <p:sldId id="311" r:id="rId4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660"/>
  </p:normalViewPr>
  <p:slideViewPr>
    <p:cSldViewPr>
      <p:cViewPr varScale="1">
        <p:scale>
          <a:sx n="64" d="100"/>
          <a:sy n="64" d="100"/>
        </p:scale>
        <p:origin x="-146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60A39-8B5B-4BED-8A7C-556DA32E88CC}" type="datetimeFigureOut">
              <a:rPr lang="it-IT" smtClean="0"/>
              <a:pPr/>
              <a:t>30/03/2020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A8027B-1144-4F49-A7B1-CE90BE3B4F0A}"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4C5BC18-C4FF-40AA-A7F0-2D5F75A91332}" type="datetime1">
              <a:rPr lang="it-IT" smtClean="0"/>
              <a:pPr/>
              <a:t>30/03/2020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18B746F-5C65-4800-B6B2-3BAE1FA58094}"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A732FA7-31D3-4A41-8E1A-54AB4B10BFCB}" type="datetime1">
              <a:rPr lang="it-IT" smtClean="0"/>
              <a:pPr/>
              <a:t>30/03/2020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18B746F-5C65-4800-B6B2-3BAE1FA5809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42925E0-8062-4DF4-9061-CAC286F988DA}" type="datetime1">
              <a:rPr lang="it-IT" smtClean="0"/>
              <a:pPr/>
              <a:t>30/03/2020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18B746F-5C65-4800-B6B2-3BAE1FA58094}"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1659FAF-B34F-4547-8EEB-E022896E6EC5}" type="datetime1">
              <a:rPr lang="it-IT" smtClean="0"/>
              <a:pPr/>
              <a:t>30/03/2020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18B746F-5C65-4800-B6B2-3BAE1FA58094}"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1783A29-A02F-4D53-B9CF-58429BE7999E}" type="datetime1">
              <a:rPr lang="it-IT" smtClean="0"/>
              <a:pPr/>
              <a:t>30/03/2020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18B746F-5C65-4800-B6B2-3BAE1FA58094}"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2FBA4E0-CE55-4025-8259-95A1D2C8D62A}" type="datetime1">
              <a:rPr lang="it-IT" smtClean="0"/>
              <a:pPr/>
              <a:t>30/03/2020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533B566-D3E8-42AA-8D58-2BC7CFF9E7E1}" type="datetime1">
              <a:rPr lang="it-IT" smtClean="0"/>
              <a:pPr/>
              <a:t>30/03/2020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18B746F-5C65-4800-B6B2-3BAE1FA58094}"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C525361-D38F-450D-8436-0A69C7ECD27F}" type="datetime1">
              <a:rPr lang="it-IT" smtClean="0"/>
              <a:pPr/>
              <a:t>30/03/2020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18B746F-5C65-4800-B6B2-3BAE1FA58094}"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4B6F8BC-DBD1-4825-A4D3-2B2CE1623A98}" type="datetime1">
              <a:rPr lang="it-IT" smtClean="0"/>
              <a:pPr/>
              <a:t>30/03/2020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18B746F-5C65-4800-B6B2-3BAE1FA5809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FC9E1B4-4F9F-4C9D-98A8-0C0AF7783D78}" type="datetime1">
              <a:rPr lang="it-IT" smtClean="0"/>
              <a:pPr/>
              <a:t>30/03/2020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ECE8163-24BF-4E1B-B5C6-C72D34DF14DD}" type="datetime1">
              <a:rPr lang="it-IT" smtClean="0"/>
              <a:pPr/>
              <a:t>30/03/2020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31638-513E-4F1A-A3ED-5477D1D8EB19}" type="datetime1">
              <a:rPr lang="it-IT" smtClean="0"/>
              <a:pPr/>
              <a:t>30/03/2020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8B746F-5C65-4800-B6B2-3BAE1FA5809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it.wikipedia.org/wiki/File:Activin_inhibin.png" TargetMode="External"/><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it.wikipedia.org/wiki/File:Smalabivulv.jpg" TargetMode="Externa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8.jpeg"/><Relationship Id="rId4" Type="http://schemas.openxmlformats.org/officeDocument/2006/relationships/hyperlink" Target="https://it.wikipedia.org/wiki/File:Female_sexual_arousal.JP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slide" Target="slide31.xml"/><Relationship Id="rId18" Type="http://schemas.openxmlformats.org/officeDocument/2006/relationships/slide" Target="slide12.xml"/><Relationship Id="rId3" Type="http://schemas.openxmlformats.org/officeDocument/2006/relationships/slide" Target="slide5.xml"/><Relationship Id="rId21" Type="http://schemas.openxmlformats.org/officeDocument/2006/relationships/slide" Target="slide17.xml"/><Relationship Id="rId7" Type="http://schemas.openxmlformats.org/officeDocument/2006/relationships/slide" Target="slide41.xml"/><Relationship Id="rId12" Type="http://schemas.openxmlformats.org/officeDocument/2006/relationships/slide" Target="slide32.xml"/><Relationship Id="rId17" Type="http://schemas.openxmlformats.org/officeDocument/2006/relationships/slide" Target="slide29.xml"/><Relationship Id="rId2" Type="http://schemas.openxmlformats.org/officeDocument/2006/relationships/slide" Target="slide3.xml"/><Relationship Id="rId16" Type="http://schemas.openxmlformats.org/officeDocument/2006/relationships/slide" Target="slide27.xml"/><Relationship Id="rId20" Type="http://schemas.openxmlformats.org/officeDocument/2006/relationships/slide" Target="slide15.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slide" Target="slide34.xml"/><Relationship Id="rId24" Type="http://schemas.openxmlformats.org/officeDocument/2006/relationships/slide" Target="slide38.xml"/><Relationship Id="rId5" Type="http://schemas.openxmlformats.org/officeDocument/2006/relationships/slide" Target="slide8.xml"/><Relationship Id="rId15" Type="http://schemas.openxmlformats.org/officeDocument/2006/relationships/slide" Target="slide25.xml"/><Relationship Id="rId23" Type="http://schemas.openxmlformats.org/officeDocument/2006/relationships/slide" Target="slide21.xml"/><Relationship Id="rId10" Type="http://schemas.openxmlformats.org/officeDocument/2006/relationships/slide" Target="slide36.xml"/><Relationship Id="rId19" Type="http://schemas.openxmlformats.org/officeDocument/2006/relationships/slide" Target="slide13.xml"/><Relationship Id="rId4" Type="http://schemas.openxmlformats.org/officeDocument/2006/relationships/slide" Target="slide7.xml"/><Relationship Id="rId9" Type="http://schemas.openxmlformats.org/officeDocument/2006/relationships/slide" Target="slide37.xml"/><Relationship Id="rId14" Type="http://schemas.openxmlformats.org/officeDocument/2006/relationships/slide" Target="slide23.xml"/><Relationship Id="rId22" Type="http://schemas.openxmlformats.org/officeDocument/2006/relationships/slide" Target="slide19.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22.jpeg"/><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4" name="CasellaDiTesto 3"/>
          <p:cNvSpPr txBox="1"/>
          <p:nvPr/>
        </p:nvSpPr>
        <p:spPr>
          <a:xfrm>
            <a:off x="395536" y="5013176"/>
            <a:ext cx="8352928" cy="1015663"/>
          </a:xfrm>
          <a:prstGeom prst="rect">
            <a:avLst/>
          </a:prstGeom>
          <a:solidFill>
            <a:srgbClr val="FFFF00"/>
          </a:solidFill>
          <a:ln w="25400">
            <a:solidFill>
              <a:schemeClr val="accent1"/>
            </a:solidFill>
          </a:ln>
        </p:spPr>
        <p:txBody>
          <a:bodyPr wrap="square" rtlCol="0">
            <a:spAutoFit/>
          </a:bodyPr>
          <a:lstStyle/>
          <a:p>
            <a:pPr algn="ctr"/>
            <a:r>
              <a:rPr lang="it-IT" sz="2000" b="1" dirty="0" smtClean="0">
                <a:solidFill>
                  <a:srgbClr val="0070C0"/>
                </a:solidFill>
              </a:rPr>
              <a:t>Piccolo glossario per conoscere, in modo sintetico, la funzione che rivestono questi elementi nel corpo umano, fondamentali per la vita sessuale, </a:t>
            </a:r>
          </a:p>
          <a:p>
            <a:pPr algn="ctr"/>
            <a:r>
              <a:rPr lang="it-IT" sz="2000" b="1" dirty="0" smtClean="0">
                <a:solidFill>
                  <a:srgbClr val="0070C0"/>
                </a:solidFill>
              </a:rPr>
              <a:t>per la riproduzione e per la stessa sopravvivenza</a:t>
            </a:r>
            <a:endParaRPr lang="it-IT" sz="2000" b="1" dirty="0">
              <a:solidFill>
                <a:srgbClr val="0070C0"/>
              </a:solidFill>
            </a:endParaRPr>
          </a:p>
        </p:txBody>
      </p:sp>
      <p:sp>
        <p:nvSpPr>
          <p:cNvPr id="5" name="CasellaDiTesto 4"/>
          <p:cNvSpPr txBox="1"/>
          <p:nvPr/>
        </p:nvSpPr>
        <p:spPr>
          <a:xfrm>
            <a:off x="611560" y="6165304"/>
            <a:ext cx="7920880" cy="338554"/>
          </a:xfrm>
          <a:prstGeom prst="rect">
            <a:avLst/>
          </a:prstGeom>
          <a:noFill/>
        </p:spPr>
        <p:txBody>
          <a:bodyPr wrap="square" rtlCol="0">
            <a:spAutoFit/>
          </a:bodyPr>
          <a:lstStyle/>
          <a:p>
            <a:pPr algn="ctr"/>
            <a:r>
              <a:rPr lang="it-IT" sz="1600" b="1" dirty="0" smtClean="0"/>
              <a:t>Prof. Francesco Cannizzaro – Specialista in Pedagogia, Bioetica e Sessuologia</a:t>
            </a:r>
            <a:endParaRPr lang="it-IT" sz="1600" b="1" dirty="0"/>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1</a:t>
            </a:fld>
            <a:endParaRPr lang="it-IT"/>
          </a:p>
        </p:txBody>
      </p:sp>
      <p:pic>
        <p:nvPicPr>
          <p:cNvPr id="3" name="Picture 2" descr="C:\Users\Master\Desktop\ragazza.jpg"/>
          <p:cNvPicPr>
            <a:picLocks noChangeAspect="1" noChangeArrowheads="1"/>
          </p:cNvPicPr>
          <p:nvPr/>
        </p:nvPicPr>
        <p:blipFill>
          <a:blip r:embed="rId2" cstate="print"/>
          <a:srcRect/>
          <a:stretch>
            <a:fillRect/>
          </a:stretch>
        </p:blipFill>
        <p:spPr bwMode="auto">
          <a:xfrm>
            <a:off x="2123728" y="1124744"/>
            <a:ext cx="4680520" cy="3505872"/>
          </a:xfrm>
          <a:prstGeom prst="rect">
            <a:avLst/>
          </a:prstGeom>
          <a:noFill/>
          <a:ln w="25400">
            <a:solidFill>
              <a:schemeClr val="accent1"/>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3600" b="1" dirty="0" smtClean="0">
                <a:solidFill>
                  <a:srgbClr val="FF0000"/>
                </a:solidFill>
              </a:rPr>
              <a:t/>
            </a:r>
            <a:br>
              <a:rPr lang="it-IT" sz="3600" b="1" dirty="0" smtClean="0">
                <a:solidFill>
                  <a:srgbClr val="FF0000"/>
                </a:solidFill>
              </a:rPr>
            </a:br>
            <a:r>
              <a:rPr lang="it-IT" sz="36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4" name="CasellaDiTesto 3"/>
          <p:cNvSpPr txBox="1"/>
          <p:nvPr/>
        </p:nvSpPr>
        <p:spPr>
          <a:xfrm>
            <a:off x="179512" y="1268761"/>
            <a:ext cx="8784976" cy="5262979"/>
          </a:xfrm>
          <a:prstGeom prst="rect">
            <a:avLst/>
          </a:prstGeom>
          <a:solidFill>
            <a:srgbClr val="FFFF00"/>
          </a:solidFill>
          <a:ln w="25400">
            <a:solidFill>
              <a:schemeClr val="accent1"/>
            </a:solidFill>
          </a:ln>
        </p:spPr>
        <p:txBody>
          <a:bodyPr wrap="square" rtlCol="0">
            <a:spAutoFit/>
          </a:bodyPr>
          <a:lstStyle/>
          <a:p>
            <a:pPr algn="just"/>
            <a:r>
              <a:rPr lang="it-IT" sz="1600" b="1" dirty="0" smtClean="0">
                <a:solidFill>
                  <a:srgbClr val="FF0000"/>
                </a:solidFill>
              </a:rPr>
              <a:t>La loro attività è controllata </a:t>
            </a:r>
            <a:r>
              <a:rPr lang="it-IT" sz="1600" dirty="0" smtClean="0"/>
              <a:t>da una regione del cervello chiamata ipotalamo, attraverso un fine meccanismo </a:t>
            </a:r>
            <a:r>
              <a:rPr lang="it-IT" sz="1600" dirty="0" err="1" smtClean="0"/>
              <a:t>regolatorio</a:t>
            </a:r>
            <a:r>
              <a:rPr lang="it-IT" sz="1600" dirty="0" smtClean="0"/>
              <a:t> che si avvale di sostanze ormonali. Tra queste, la principale è il peptide </a:t>
            </a:r>
            <a:r>
              <a:rPr lang="it-IT" sz="1600" b="1" dirty="0" err="1" smtClean="0"/>
              <a:t>GnRH</a:t>
            </a:r>
            <a:r>
              <a:rPr lang="it-IT" sz="1600" dirty="0" smtClean="0"/>
              <a:t> (</a:t>
            </a:r>
            <a:r>
              <a:rPr lang="it-IT" sz="1600" dirty="0" err="1" smtClean="0"/>
              <a:t>Gonadotropin-Releasing</a:t>
            </a:r>
            <a:r>
              <a:rPr lang="it-IT" sz="1600" dirty="0" smtClean="0"/>
              <a:t> </a:t>
            </a:r>
            <a:r>
              <a:rPr lang="it-IT" sz="1600" dirty="0" err="1" smtClean="0"/>
              <a:t>Hormone</a:t>
            </a:r>
            <a:r>
              <a:rPr lang="it-IT" sz="1600" dirty="0" smtClean="0"/>
              <a:t>), che favorisce la liberazione di gonadotropine. </a:t>
            </a:r>
          </a:p>
          <a:p>
            <a:pPr algn="just"/>
            <a:r>
              <a:rPr lang="it-IT" sz="1600" b="1" dirty="0" smtClean="0">
                <a:solidFill>
                  <a:srgbClr val="FF0000"/>
                </a:solidFill>
              </a:rPr>
              <a:t>Le gonadotropine</a:t>
            </a:r>
            <a:r>
              <a:rPr lang="it-IT" sz="1600" dirty="0" smtClean="0"/>
              <a:t> sono una famiglia di tre ormoni la cui funzione è quella di stimolare l’attività delle gonadi, cioè degli organi riproduttivi (sia femminili che maschili): vediamo quali sono.</a:t>
            </a:r>
          </a:p>
          <a:p>
            <a:pPr algn="just"/>
            <a:r>
              <a:rPr lang="it-IT" sz="1600" b="1" dirty="0" smtClean="0">
                <a:solidFill>
                  <a:srgbClr val="FF0000"/>
                </a:solidFill>
              </a:rPr>
              <a:t>All’inizio del ciclo mestruale</a:t>
            </a:r>
            <a:r>
              <a:rPr lang="it-IT" sz="1600" dirty="0" smtClean="0"/>
              <a:t> l’ipofisi (una piccola ghiandola che regola gli ormoni in tutto il corpo), attiva la secrezione dell’</a:t>
            </a:r>
            <a:r>
              <a:rPr lang="it-IT" sz="1600" b="1" dirty="0" smtClean="0"/>
              <a:t>ormone follicolo-stimolante </a:t>
            </a:r>
            <a:r>
              <a:rPr lang="it-IT" sz="1600" dirty="0" smtClean="0"/>
              <a:t>o</a:t>
            </a:r>
            <a:r>
              <a:rPr lang="it-IT" sz="1600" b="1" dirty="0" smtClean="0"/>
              <a:t> FSH</a:t>
            </a:r>
            <a:r>
              <a:rPr lang="it-IT" sz="1600" dirty="0" smtClean="0"/>
              <a:t> (</a:t>
            </a:r>
            <a:r>
              <a:rPr lang="it-IT" sz="1600" i="1" dirty="0" err="1" smtClean="0"/>
              <a:t>Follicle</a:t>
            </a:r>
            <a:r>
              <a:rPr lang="it-IT" sz="1600" i="1" dirty="0" smtClean="0"/>
              <a:t> </a:t>
            </a:r>
            <a:r>
              <a:rPr lang="it-IT" sz="1600" i="1" dirty="0" err="1" smtClean="0"/>
              <a:t>Stimulating</a:t>
            </a:r>
            <a:r>
              <a:rPr lang="it-IT" sz="1600" i="1" dirty="0" smtClean="0"/>
              <a:t> </a:t>
            </a:r>
            <a:r>
              <a:rPr lang="it-IT" sz="1600" i="1" dirty="0" err="1" smtClean="0"/>
              <a:t>Hormone</a:t>
            </a:r>
            <a:r>
              <a:rPr lang="it-IT" sz="1600" dirty="0" smtClean="0"/>
              <a:t>), la cui funzione è appunto quella di stimolare l’attività dei follicoli, ovvero delle cavità all’interno delle ovaie in cui si sviluppano le cellule uovo. </a:t>
            </a:r>
          </a:p>
          <a:p>
            <a:pPr algn="just"/>
            <a:r>
              <a:rPr lang="it-IT" sz="1600" b="1" dirty="0" smtClean="0">
                <a:solidFill>
                  <a:srgbClr val="FF0000"/>
                </a:solidFill>
              </a:rPr>
              <a:t>Quando il follicolo dominante </a:t>
            </a:r>
            <a:r>
              <a:rPr lang="it-IT" sz="1600" dirty="0" smtClean="0"/>
              <a:t>rilascia l’ovulo maturo e pronto ad essere fecondato, gli altri rilasciano delle sostanze in grado di ridurre progressivamente la produzione di FSH (</a:t>
            </a:r>
            <a:r>
              <a:rPr lang="it-IT" sz="1600" i="1" dirty="0" smtClean="0"/>
              <a:t>feedback negativo</a:t>
            </a:r>
            <a:r>
              <a:rPr lang="it-IT" sz="1600" dirty="0" smtClean="0"/>
              <a:t>) e si ritirano.</a:t>
            </a:r>
          </a:p>
          <a:p>
            <a:pPr algn="just"/>
            <a:r>
              <a:rPr lang="it-IT" sz="1600" b="1" dirty="0" smtClean="0">
                <a:solidFill>
                  <a:srgbClr val="FF0000"/>
                </a:solidFill>
              </a:rPr>
              <a:t>Intorno alla metà del ciclo </a:t>
            </a:r>
            <a:r>
              <a:rPr lang="it-IT" sz="1600" dirty="0" smtClean="0"/>
              <a:t>entra in gioco l’</a:t>
            </a:r>
            <a:r>
              <a:rPr lang="it-IT" sz="1600" b="1" dirty="0" smtClean="0"/>
              <a:t>ormone </a:t>
            </a:r>
            <a:r>
              <a:rPr lang="it-IT" sz="1600" b="1" dirty="0" err="1" smtClean="0"/>
              <a:t>luteinizzante</a:t>
            </a:r>
            <a:r>
              <a:rPr lang="it-IT" sz="1600" b="1" dirty="0" smtClean="0"/>
              <a:t> </a:t>
            </a:r>
            <a:r>
              <a:rPr lang="it-IT" sz="1600" dirty="0" smtClean="0"/>
              <a:t>o</a:t>
            </a:r>
            <a:r>
              <a:rPr lang="it-IT" sz="1600" b="1" dirty="0" smtClean="0"/>
              <a:t> LH </a:t>
            </a:r>
            <a:r>
              <a:rPr lang="it-IT" sz="1600" dirty="0" smtClean="0"/>
              <a:t>(</a:t>
            </a:r>
            <a:r>
              <a:rPr lang="it-IT" sz="1600" i="1" dirty="0" err="1" smtClean="0"/>
              <a:t>Luteinizing</a:t>
            </a:r>
            <a:r>
              <a:rPr lang="it-IT" sz="1600" i="1" dirty="0" smtClean="0"/>
              <a:t> </a:t>
            </a:r>
            <a:r>
              <a:rPr lang="it-IT" sz="1600" i="1" dirty="0" err="1" smtClean="0"/>
              <a:t>Hormone</a:t>
            </a:r>
            <a:r>
              <a:rPr lang="it-IT" sz="1600" dirty="0" smtClean="0"/>
              <a:t>), che porta all’</a:t>
            </a:r>
            <a:r>
              <a:rPr lang="it-IT" sz="1600" b="1" dirty="0" smtClean="0"/>
              <a:t>ovulazione</a:t>
            </a:r>
            <a:r>
              <a:rPr lang="it-IT" sz="1600" dirty="0" smtClean="0"/>
              <a:t> vera e propria: il picco di ormone LH induce la rottura del follicolo e il rilascio dell’ovulo maturo, che attraversa la tuba di </a:t>
            </a:r>
            <a:r>
              <a:rPr lang="it-IT" sz="1600" dirty="0" err="1" smtClean="0"/>
              <a:t>Falloppio</a:t>
            </a:r>
            <a:r>
              <a:rPr lang="it-IT" sz="1600" dirty="0" smtClean="0"/>
              <a:t> per arrivare nella cavità uterina. </a:t>
            </a:r>
          </a:p>
          <a:p>
            <a:pPr algn="just"/>
            <a:r>
              <a:rPr lang="it-IT" sz="1600" b="1" dirty="0" smtClean="0">
                <a:solidFill>
                  <a:srgbClr val="FF0000"/>
                </a:solidFill>
              </a:rPr>
              <a:t>Qui vive circa 12-24 ore</a:t>
            </a:r>
            <a:r>
              <a:rPr lang="it-IT" sz="1600" dirty="0" smtClean="0"/>
              <a:t>, in attesa di un eventuale fecondazione. Dopodiché, il follicolo collassa e si trasforma in </a:t>
            </a:r>
            <a:r>
              <a:rPr lang="it-IT" sz="1600" b="1" dirty="0" smtClean="0"/>
              <a:t>corpo luteo</a:t>
            </a:r>
            <a:r>
              <a:rPr lang="it-IT" sz="1600" dirty="0" smtClean="0"/>
              <a:t>, una ghiandola “temporanea” che rilascia altri ormoni fino al momento della </a:t>
            </a:r>
            <a:r>
              <a:rPr lang="it-IT" sz="1600" dirty="0" err="1" smtClean="0"/>
              <a:t>luteolisi</a:t>
            </a:r>
            <a:r>
              <a:rPr lang="it-IT" sz="1600" dirty="0" smtClean="0"/>
              <a:t>, la sua autodistruzione.</a:t>
            </a:r>
          </a:p>
          <a:p>
            <a:pPr algn="just"/>
            <a:r>
              <a:rPr lang="it-IT" sz="1600" b="1" dirty="0" smtClean="0">
                <a:solidFill>
                  <a:srgbClr val="FF0000"/>
                </a:solidFill>
              </a:rPr>
              <a:t>Tra le gonadotropine </a:t>
            </a:r>
            <a:r>
              <a:rPr lang="it-IT" sz="1600" dirty="0" smtClean="0"/>
              <a:t>c’è anche l’</a:t>
            </a:r>
            <a:r>
              <a:rPr lang="it-IT" sz="1600" b="1" dirty="0" smtClean="0"/>
              <a:t>ormone </a:t>
            </a:r>
            <a:r>
              <a:rPr lang="it-IT" sz="1600" b="1" dirty="0" err="1" smtClean="0"/>
              <a:t>corionico</a:t>
            </a:r>
            <a:r>
              <a:rPr lang="it-IT" sz="1600" dirty="0" smtClean="0"/>
              <a:t> o </a:t>
            </a:r>
            <a:r>
              <a:rPr lang="it-IT" sz="1600" b="1" dirty="0" smtClean="0"/>
              <a:t>HCG</a:t>
            </a:r>
            <a:r>
              <a:rPr lang="it-IT" sz="1600" dirty="0" smtClean="0"/>
              <a:t> (</a:t>
            </a:r>
            <a:r>
              <a:rPr lang="it-IT" sz="1600" i="1" dirty="0" err="1" smtClean="0"/>
              <a:t>Human</a:t>
            </a:r>
            <a:r>
              <a:rPr lang="it-IT" sz="1600" i="1" dirty="0" smtClean="0"/>
              <a:t> </a:t>
            </a:r>
            <a:r>
              <a:rPr lang="it-IT" sz="1600" i="1" dirty="0" err="1" smtClean="0"/>
              <a:t>chorionic</a:t>
            </a:r>
            <a:r>
              <a:rPr lang="it-IT" sz="1600" i="1" dirty="0" smtClean="0"/>
              <a:t> </a:t>
            </a:r>
            <a:r>
              <a:rPr lang="it-IT" sz="1600" i="1" dirty="0" err="1" smtClean="0"/>
              <a:t>gonadotropin</a:t>
            </a:r>
            <a:r>
              <a:rPr lang="it-IT" sz="1600" dirty="0" smtClean="0"/>
              <a:t>), la cui produzione si attiva grazie a particolari cellule della placenta solo in caso di </a:t>
            </a:r>
            <a:r>
              <a:rPr lang="it-IT" sz="1600" b="1" dirty="0" smtClean="0"/>
              <a:t>gravidanza</a:t>
            </a:r>
            <a:r>
              <a:rPr lang="it-IT" sz="1600" dirty="0" smtClean="0"/>
              <a:t> e serve essenzialmente allo sviluppo dell’embrione. </a:t>
            </a:r>
            <a:endParaRPr lang="it-IT" dirty="0"/>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a:p>
        </p:txBody>
      </p:sp>
      <p:sp>
        <p:nvSpPr>
          <p:cNvPr id="8" name="CasellaDiTesto 7"/>
          <p:cNvSpPr txBox="1"/>
          <p:nvPr/>
        </p:nvSpPr>
        <p:spPr>
          <a:xfrm>
            <a:off x="2267744" y="836712"/>
            <a:ext cx="4608512" cy="461665"/>
          </a:xfrm>
          <a:prstGeom prst="rect">
            <a:avLst/>
          </a:prstGeom>
          <a:noFill/>
        </p:spPr>
        <p:txBody>
          <a:bodyPr wrap="square" rtlCol="0">
            <a:spAutoFit/>
          </a:bodyPr>
          <a:lstStyle/>
          <a:p>
            <a:pPr algn="ctr"/>
            <a:r>
              <a:rPr lang="it-IT" sz="2400" b="1" dirty="0" smtClean="0">
                <a:solidFill>
                  <a:srgbClr val="0070C0"/>
                </a:solidFill>
              </a:rPr>
              <a:t>Gonadotropine</a:t>
            </a:r>
            <a:endParaRPr lang="it-IT" sz="2400" b="1" dirty="0">
              <a:solidFill>
                <a:srgbClr val="0070C0"/>
              </a:solidFill>
            </a:endParaRPr>
          </a:p>
        </p:txBody>
      </p:sp>
      <p:sp>
        <p:nvSpPr>
          <p:cNvPr id="9" name="Segnaposto numero diapositiva 8"/>
          <p:cNvSpPr>
            <a:spLocks noGrp="1"/>
          </p:cNvSpPr>
          <p:nvPr>
            <p:ph type="sldNum" sz="quarter" idx="12"/>
          </p:nvPr>
        </p:nvSpPr>
        <p:spPr/>
        <p:txBody>
          <a:bodyPr/>
          <a:lstStyle/>
          <a:p>
            <a:fld id="{A18B746F-5C65-4800-B6B2-3BAE1FA58094}" type="slidenum">
              <a:rPr lang="it-IT" smtClean="0"/>
              <a:pPr/>
              <a:t>10</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anim calcmode="lin" valueType="num">
                                      <p:cBhvr>
                                        <p:cTn id="3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anim calcmode="lin" valueType="num">
                                      <p:cBhvr>
                                        <p:cTn id="4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Effect transition="in" filter="fade">
                                      <p:cBhvr>
                                        <p:cTn id="51" dur="1000"/>
                                        <p:tgtEl>
                                          <p:spTgt spid="4">
                                            <p:txEl>
                                              <p:pRg st="5" end="5"/>
                                            </p:txEl>
                                          </p:spTgt>
                                        </p:tgtEl>
                                      </p:cBhvr>
                                    </p:animEffect>
                                    <p:anim calcmode="lin" valueType="num">
                                      <p:cBhvr>
                                        <p:cTn id="5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4">
                                            <p:txEl>
                                              <p:pRg st="6" end="6"/>
                                            </p:txEl>
                                          </p:spTgt>
                                        </p:tgtEl>
                                        <p:attrNameLst>
                                          <p:attrName>style.visibility</p:attrName>
                                        </p:attrNameLst>
                                      </p:cBhvr>
                                      <p:to>
                                        <p:strVal val="visible"/>
                                      </p:to>
                                    </p:set>
                                    <p:animEffect transition="in" filter="fade">
                                      <p:cBhvr>
                                        <p:cTn id="58" dur="1000"/>
                                        <p:tgtEl>
                                          <p:spTgt spid="4">
                                            <p:txEl>
                                              <p:pRg st="6" end="6"/>
                                            </p:txEl>
                                          </p:spTgt>
                                        </p:tgtEl>
                                      </p:cBhvr>
                                    </p:animEffect>
                                    <p:anim calcmode="lin" valueType="num">
                                      <p:cBhvr>
                                        <p:cTn id="5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11</a:t>
            </a:fld>
            <a:endParaRPr lang="it-IT"/>
          </a:p>
        </p:txBody>
      </p:sp>
      <p:sp>
        <p:nvSpPr>
          <p:cNvPr id="8" name="CasellaDiTesto 7"/>
          <p:cNvSpPr txBox="1"/>
          <p:nvPr/>
        </p:nvSpPr>
        <p:spPr>
          <a:xfrm>
            <a:off x="1619672" y="908720"/>
            <a:ext cx="5904656" cy="461665"/>
          </a:xfrm>
          <a:prstGeom prst="rect">
            <a:avLst/>
          </a:prstGeom>
          <a:noFill/>
        </p:spPr>
        <p:txBody>
          <a:bodyPr wrap="square" rtlCol="0">
            <a:spAutoFit/>
          </a:bodyPr>
          <a:lstStyle/>
          <a:p>
            <a:pPr algn="ctr"/>
            <a:r>
              <a:rPr lang="it-IT" sz="2400" b="1" dirty="0" smtClean="0">
                <a:solidFill>
                  <a:srgbClr val="0070C0"/>
                </a:solidFill>
              </a:rPr>
              <a:t>Funzione delle Gonadotropine nella donna</a:t>
            </a:r>
            <a:endParaRPr lang="it-IT" sz="2400" b="1" dirty="0">
              <a:solidFill>
                <a:srgbClr val="0070C0"/>
              </a:solidFill>
            </a:endParaRPr>
          </a:p>
        </p:txBody>
      </p:sp>
      <p:graphicFrame>
        <p:nvGraphicFramePr>
          <p:cNvPr id="9" name="Tabella 8"/>
          <p:cNvGraphicFramePr>
            <a:graphicFrameLocks noGrp="1"/>
          </p:cNvGraphicFramePr>
          <p:nvPr/>
        </p:nvGraphicFramePr>
        <p:xfrm>
          <a:off x="395536" y="1340768"/>
          <a:ext cx="8352928" cy="5269992"/>
        </p:xfrm>
        <a:graphic>
          <a:graphicData uri="http://schemas.openxmlformats.org/drawingml/2006/table">
            <a:tbl>
              <a:tblPr/>
              <a:tblGrid>
                <a:gridCol w="3575970"/>
                <a:gridCol w="4776958"/>
              </a:tblGrid>
              <a:tr h="576064">
                <a:tc>
                  <a:txBody>
                    <a:bodyPr/>
                    <a:lstStyle/>
                    <a:p>
                      <a:pPr algn="ctr">
                        <a:lnSpc>
                          <a:spcPct val="115000"/>
                        </a:lnSpc>
                        <a:spcAft>
                          <a:spcPts val="1000"/>
                        </a:spcAft>
                      </a:pPr>
                      <a:r>
                        <a:rPr lang="it-IT" sz="1800" b="1" dirty="0">
                          <a:solidFill>
                            <a:srgbClr val="0070C0"/>
                          </a:solidFill>
                          <a:latin typeface="Arial"/>
                          <a:ea typeface="Calibri"/>
                          <a:cs typeface="Times New Roman"/>
                        </a:rPr>
                        <a:t>ORMONE FOLLICOLO STIMOLANTE (FSH)</a:t>
                      </a:r>
                      <a:endParaRPr lang="it-IT" sz="1800" b="1" dirty="0">
                        <a:solidFill>
                          <a:srgbClr val="0070C0"/>
                        </a:solidFill>
                        <a:latin typeface="Calibri"/>
                        <a:ea typeface="Calibri"/>
                        <a:cs typeface="Times New Roman"/>
                      </a:endParaRPr>
                    </a:p>
                  </a:txBody>
                  <a:tcPr marL="38100" marR="38100" marT="38100" marB="3810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00"/>
                    </a:solidFill>
                  </a:tcPr>
                </a:tc>
                <a:tc>
                  <a:txBody>
                    <a:bodyPr/>
                    <a:lstStyle/>
                    <a:p>
                      <a:pPr algn="ctr">
                        <a:lnSpc>
                          <a:spcPct val="115000"/>
                        </a:lnSpc>
                        <a:spcAft>
                          <a:spcPts val="1000"/>
                        </a:spcAft>
                      </a:pPr>
                      <a:r>
                        <a:rPr lang="it-IT" sz="1800" b="1" dirty="0">
                          <a:solidFill>
                            <a:srgbClr val="0070C0"/>
                          </a:solidFill>
                          <a:latin typeface="Arial"/>
                          <a:ea typeface="Calibri"/>
                          <a:cs typeface="Times New Roman"/>
                        </a:rPr>
                        <a:t>ORMONE LUTEINIZZANTE (LH)</a:t>
                      </a:r>
                      <a:endParaRPr lang="it-IT" sz="1800" b="1" dirty="0">
                        <a:solidFill>
                          <a:srgbClr val="0070C0"/>
                        </a:solidFill>
                        <a:latin typeface="Calibri"/>
                        <a:ea typeface="Calibri"/>
                        <a:cs typeface="Times New Roman"/>
                      </a:endParaRPr>
                    </a:p>
                  </a:txBody>
                  <a:tcPr marL="38100" marR="38100" marT="38100" marB="3810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00"/>
                    </a:solidFill>
                  </a:tcPr>
                </a:tc>
              </a:tr>
              <a:tr h="4198026">
                <a:tc>
                  <a:txBody>
                    <a:bodyPr/>
                    <a:lstStyle/>
                    <a:p>
                      <a:pPr marR="47625">
                        <a:lnSpc>
                          <a:spcPct val="115000"/>
                        </a:lnSpc>
                        <a:spcAft>
                          <a:spcPts val="0"/>
                        </a:spcAft>
                      </a:pPr>
                      <a:r>
                        <a:rPr lang="it-IT" sz="1600" b="1" dirty="0">
                          <a:solidFill>
                            <a:srgbClr val="FF0000"/>
                          </a:solidFill>
                          <a:latin typeface="Arial"/>
                          <a:ea typeface="Times New Roman"/>
                          <a:cs typeface="Times New Roman"/>
                        </a:rPr>
                        <a:t>Questa gonadotropina </a:t>
                      </a:r>
                      <a:r>
                        <a:rPr lang="it-IT" sz="1600" dirty="0">
                          <a:latin typeface="Arial"/>
                          <a:ea typeface="Times New Roman"/>
                          <a:cs typeface="Times New Roman"/>
                        </a:rPr>
                        <a:t>induce la </a:t>
                      </a:r>
                      <a:r>
                        <a:rPr lang="it-IT" sz="1600" b="1" dirty="0">
                          <a:solidFill>
                            <a:srgbClr val="111111"/>
                          </a:solidFill>
                          <a:latin typeface="Arial"/>
                          <a:ea typeface="Times New Roman"/>
                          <a:cs typeface="Times New Roman"/>
                        </a:rPr>
                        <a:t>maturazione dei follicoli</a:t>
                      </a:r>
                      <a:r>
                        <a:rPr lang="it-IT" sz="1600" dirty="0">
                          <a:latin typeface="Arial"/>
                          <a:ea typeface="Times New Roman"/>
                          <a:cs typeface="Times New Roman"/>
                        </a:rPr>
                        <a:t> ovarici, che altro non sono che </a:t>
                      </a:r>
                      <a:r>
                        <a:rPr lang="it-IT" sz="1600" u="none" dirty="0">
                          <a:solidFill>
                            <a:schemeClr val="tx1"/>
                          </a:solidFill>
                          <a:latin typeface="Arial"/>
                          <a:ea typeface="Times New Roman"/>
                          <a:cs typeface="Times New Roman"/>
                        </a:rPr>
                        <a:t>cellule </a:t>
                      </a:r>
                      <a:r>
                        <a:rPr lang="it-IT" sz="1600" u="none" dirty="0" smtClean="0">
                          <a:solidFill>
                            <a:schemeClr val="tx1"/>
                          </a:solidFill>
                          <a:latin typeface="Arial"/>
                          <a:ea typeface="Times New Roman"/>
                          <a:cs typeface="Times New Roman"/>
                        </a:rPr>
                        <a:t>uovo</a:t>
                      </a:r>
                      <a:r>
                        <a:rPr lang="it-IT" sz="1600" u="none" baseline="0" dirty="0" smtClean="0">
                          <a:solidFill>
                            <a:schemeClr val="tx1"/>
                          </a:solidFill>
                          <a:latin typeface="Arial"/>
                          <a:ea typeface="Times New Roman"/>
                          <a:cs typeface="Times New Roman"/>
                        </a:rPr>
                        <a:t> </a:t>
                      </a:r>
                      <a:r>
                        <a:rPr lang="it-IT" sz="1600" dirty="0" smtClean="0">
                          <a:latin typeface="Arial"/>
                          <a:ea typeface="Times New Roman"/>
                          <a:cs typeface="Times New Roman"/>
                        </a:rPr>
                        <a:t>circondate </a:t>
                      </a:r>
                      <a:r>
                        <a:rPr lang="it-IT" sz="1600" dirty="0">
                          <a:latin typeface="Arial"/>
                          <a:ea typeface="Times New Roman"/>
                          <a:cs typeface="Times New Roman"/>
                        </a:rPr>
                        <a:t>da cellule follicolari. </a:t>
                      </a:r>
                      <a:r>
                        <a:rPr lang="it-IT" sz="1600" b="1" dirty="0">
                          <a:solidFill>
                            <a:srgbClr val="FF0000"/>
                          </a:solidFill>
                          <a:latin typeface="Arial"/>
                          <a:ea typeface="Times New Roman"/>
                          <a:cs typeface="Times New Roman"/>
                        </a:rPr>
                        <a:t>Durante il </a:t>
                      </a:r>
                      <a:r>
                        <a:rPr lang="it-IT" sz="1600" b="1" u="none" dirty="0">
                          <a:solidFill>
                            <a:srgbClr val="FF0000"/>
                          </a:solidFill>
                          <a:latin typeface="Arial"/>
                          <a:ea typeface="Times New Roman"/>
                          <a:cs typeface="Times New Roman"/>
                        </a:rPr>
                        <a:t>periodo fertile </a:t>
                      </a:r>
                      <a:r>
                        <a:rPr lang="it-IT" sz="1600" u="none" dirty="0">
                          <a:solidFill>
                            <a:schemeClr val="tx1"/>
                          </a:solidFill>
                          <a:latin typeface="Arial"/>
                          <a:ea typeface="Times New Roman"/>
                          <a:cs typeface="Times New Roman"/>
                        </a:rPr>
                        <a:t>della donna</a:t>
                      </a:r>
                      <a:r>
                        <a:rPr lang="it-IT" sz="1600" dirty="0">
                          <a:latin typeface="Arial"/>
                          <a:ea typeface="Times New Roman"/>
                          <a:cs typeface="Times New Roman"/>
                        </a:rPr>
                        <a:t>, ogni 28 giorni circa, un follicolo ovarico viene portato a maturazione. </a:t>
                      </a:r>
                      <a:endParaRPr lang="it-IT" sz="1600" dirty="0" smtClean="0">
                        <a:latin typeface="Arial"/>
                        <a:ea typeface="Times New Roman"/>
                        <a:cs typeface="Times New Roman"/>
                      </a:endParaRPr>
                    </a:p>
                    <a:p>
                      <a:pPr marR="47625">
                        <a:lnSpc>
                          <a:spcPct val="115000"/>
                        </a:lnSpc>
                        <a:spcAft>
                          <a:spcPts val="0"/>
                        </a:spcAft>
                      </a:pPr>
                      <a:r>
                        <a:rPr lang="it-IT" sz="1600" b="1" dirty="0" smtClean="0">
                          <a:solidFill>
                            <a:srgbClr val="FF0000"/>
                          </a:solidFill>
                          <a:latin typeface="Arial"/>
                          <a:ea typeface="Times New Roman"/>
                          <a:cs typeface="Times New Roman"/>
                        </a:rPr>
                        <a:t>Mentre </a:t>
                      </a:r>
                      <a:r>
                        <a:rPr lang="it-IT" sz="1600" b="1" dirty="0">
                          <a:solidFill>
                            <a:srgbClr val="FF0000"/>
                          </a:solidFill>
                          <a:latin typeface="Arial"/>
                          <a:ea typeface="Times New Roman"/>
                          <a:cs typeface="Times New Roman"/>
                        </a:rPr>
                        <a:t>si sviluppa </a:t>
                      </a:r>
                      <a:r>
                        <a:rPr lang="it-IT" sz="1600" dirty="0">
                          <a:latin typeface="Arial"/>
                          <a:ea typeface="Times New Roman"/>
                          <a:cs typeface="Times New Roman"/>
                        </a:rPr>
                        <a:t>esso produce </a:t>
                      </a:r>
                      <a:r>
                        <a:rPr lang="it-IT" sz="1600" b="1" u="none" dirty="0" smtClean="0">
                          <a:solidFill>
                            <a:schemeClr val="tx1"/>
                          </a:solidFill>
                          <a:latin typeface="Arial"/>
                          <a:ea typeface="Times New Roman"/>
                          <a:cs typeface="Times New Roman"/>
                        </a:rPr>
                        <a:t>estrogeni,</a:t>
                      </a:r>
                      <a:r>
                        <a:rPr lang="it-IT" sz="1600" dirty="0" smtClean="0">
                          <a:latin typeface="Arial"/>
                          <a:ea typeface="Times New Roman"/>
                          <a:cs typeface="Times New Roman"/>
                        </a:rPr>
                        <a:t> </a:t>
                      </a:r>
                      <a:r>
                        <a:rPr lang="it-IT" sz="1600" dirty="0">
                          <a:latin typeface="Arial"/>
                          <a:ea typeface="Times New Roman"/>
                          <a:cs typeface="Times New Roman"/>
                        </a:rPr>
                        <a:t>ormoni </a:t>
                      </a:r>
                      <a:r>
                        <a:rPr lang="it-IT" sz="1600" dirty="0" smtClean="0">
                          <a:latin typeface="Arial"/>
                          <a:ea typeface="Times New Roman"/>
                          <a:cs typeface="Times New Roman"/>
                        </a:rPr>
                        <a:t> importanti </a:t>
                      </a:r>
                      <a:r>
                        <a:rPr lang="it-IT" sz="1600" dirty="0">
                          <a:latin typeface="Arial"/>
                          <a:ea typeface="Times New Roman"/>
                          <a:cs typeface="Times New Roman"/>
                        </a:rPr>
                        <a:t>per regolare la fecondità della donna.</a:t>
                      </a:r>
                      <a:endParaRPr lang="it-IT" sz="1600" dirty="0">
                        <a:latin typeface="Calibri"/>
                        <a:ea typeface="Times New Roman"/>
                        <a:cs typeface="Times New Roman"/>
                      </a:endParaRPr>
                    </a:p>
                  </a:txBody>
                  <a:tcPr marL="38100" marR="38100" marT="38100" marB="3810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00"/>
                    </a:solidFill>
                  </a:tcPr>
                </a:tc>
                <a:tc>
                  <a:txBody>
                    <a:bodyPr/>
                    <a:lstStyle/>
                    <a:p>
                      <a:pPr marR="47625">
                        <a:lnSpc>
                          <a:spcPct val="115000"/>
                        </a:lnSpc>
                        <a:spcAft>
                          <a:spcPts val="0"/>
                        </a:spcAft>
                      </a:pPr>
                      <a:r>
                        <a:rPr lang="it-IT" sz="1600" b="1" dirty="0">
                          <a:solidFill>
                            <a:srgbClr val="FF0000"/>
                          </a:solidFill>
                          <a:latin typeface="Arial"/>
                          <a:ea typeface="Times New Roman"/>
                          <a:cs typeface="Times New Roman"/>
                        </a:rPr>
                        <a:t>Stimola la produzione </a:t>
                      </a:r>
                      <a:r>
                        <a:rPr lang="it-IT" sz="1600" dirty="0">
                          <a:latin typeface="Arial"/>
                          <a:ea typeface="Times New Roman"/>
                          <a:cs typeface="Times New Roman"/>
                        </a:rPr>
                        <a:t>di </a:t>
                      </a:r>
                      <a:r>
                        <a:rPr lang="it-IT" sz="1600" b="1" u="none" dirty="0">
                          <a:solidFill>
                            <a:schemeClr val="tx1"/>
                          </a:solidFill>
                          <a:latin typeface="Arial"/>
                          <a:ea typeface="Times New Roman"/>
                          <a:cs typeface="Times New Roman"/>
                        </a:rPr>
                        <a:t>testosterone</a:t>
                      </a:r>
                      <a:r>
                        <a:rPr lang="it-IT" sz="1600" dirty="0">
                          <a:latin typeface="Arial"/>
                          <a:ea typeface="Times New Roman"/>
                          <a:cs typeface="Times New Roman"/>
                        </a:rPr>
                        <a:t> da parte delle cellule della teca, che viene poi prontamente convertito in </a:t>
                      </a:r>
                      <a:r>
                        <a:rPr lang="it-IT" sz="1600" b="1" dirty="0">
                          <a:solidFill>
                            <a:srgbClr val="111111"/>
                          </a:solidFill>
                          <a:latin typeface="Arial"/>
                          <a:ea typeface="Times New Roman"/>
                          <a:cs typeface="Times New Roman"/>
                        </a:rPr>
                        <a:t>estrogeni</a:t>
                      </a:r>
                      <a:r>
                        <a:rPr lang="it-IT" sz="1600" dirty="0">
                          <a:latin typeface="Arial"/>
                          <a:ea typeface="Times New Roman"/>
                          <a:cs typeface="Times New Roman"/>
                        </a:rPr>
                        <a:t> da parte delle cellule della granulosa. </a:t>
                      </a:r>
                      <a:endParaRPr lang="it-IT" sz="1600" dirty="0" smtClean="0">
                        <a:latin typeface="Arial"/>
                        <a:ea typeface="Times New Roman"/>
                        <a:cs typeface="Times New Roman"/>
                      </a:endParaRPr>
                    </a:p>
                    <a:p>
                      <a:pPr marR="47625">
                        <a:lnSpc>
                          <a:spcPct val="115000"/>
                        </a:lnSpc>
                        <a:spcAft>
                          <a:spcPts val="0"/>
                        </a:spcAft>
                      </a:pPr>
                      <a:r>
                        <a:rPr lang="it-IT" sz="1600" b="1" dirty="0" smtClean="0">
                          <a:solidFill>
                            <a:srgbClr val="FF0000"/>
                          </a:solidFill>
                          <a:latin typeface="Arial"/>
                          <a:ea typeface="Times New Roman"/>
                          <a:cs typeface="Times New Roman"/>
                        </a:rPr>
                        <a:t>Entrambe </a:t>
                      </a:r>
                      <a:r>
                        <a:rPr lang="it-IT" sz="1600" b="1" dirty="0">
                          <a:solidFill>
                            <a:srgbClr val="FF0000"/>
                          </a:solidFill>
                          <a:latin typeface="Arial"/>
                          <a:ea typeface="Times New Roman"/>
                          <a:cs typeface="Times New Roman"/>
                        </a:rPr>
                        <a:t>queste cellule </a:t>
                      </a:r>
                      <a:r>
                        <a:rPr lang="it-IT" sz="1600" dirty="0">
                          <a:latin typeface="Arial"/>
                          <a:ea typeface="Times New Roman"/>
                          <a:cs typeface="Times New Roman"/>
                        </a:rPr>
                        <a:t>fanno parte del follicolo ovarico: lo strato più esterno è costituito da cellule della teca, quello più interno da cellule della granulosa.</a:t>
                      </a:r>
                      <a:br>
                        <a:rPr lang="it-IT" sz="1600" dirty="0">
                          <a:latin typeface="Arial"/>
                          <a:ea typeface="Times New Roman"/>
                          <a:cs typeface="Times New Roman"/>
                        </a:rPr>
                      </a:br>
                      <a:r>
                        <a:rPr lang="it-IT" sz="1600" b="1" dirty="0">
                          <a:solidFill>
                            <a:srgbClr val="FF0000"/>
                          </a:solidFill>
                          <a:latin typeface="Arial"/>
                          <a:ea typeface="Times New Roman"/>
                          <a:cs typeface="Times New Roman"/>
                        </a:rPr>
                        <a:t>LH stimola inoltre l'ovulazione</a:t>
                      </a:r>
                      <a:r>
                        <a:rPr lang="it-IT" sz="1600" dirty="0">
                          <a:latin typeface="Arial"/>
                          <a:ea typeface="Times New Roman"/>
                          <a:cs typeface="Times New Roman"/>
                        </a:rPr>
                        <a:t>, cioè la liberazione dal follicolo della </a:t>
                      </a:r>
                      <a:r>
                        <a:rPr lang="it-IT" sz="1600" u="none" dirty="0">
                          <a:solidFill>
                            <a:schemeClr val="tx1"/>
                          </a:solidFill>
                          <a:latin typeface="Arial"/>
                          <a:ea typeface="Times New Roman"/>
                          <a:cs typeface="Times New Roman"/>
                        </a:rPr>
                        <a:t>cellula </a:t>
                      </a:r>
                      <a:r>
                        <a:rPr lang="it-IT" sz="1600" u="none" dirty="0" smtClean="0">
                          <a:solidFill>
                            <a:schemeClr val="tx1"/>
                          </a:solidFill>
                          <a:latin typeface="Arial"/>
                          <a:ea typeface="Times New Roman"/>
                          <a:cs typeface="Times New Roman"/>
                        </a:rPr>
                        <a:t>uovo</a:t>
                      </a:r>
                      <a:r>
                        <a:rPr lang="it-IT" sz="1600" u="none" baseline="0" dirty="0" smtClean="0">
                          <a:solidFill>
                            <a:schemeClr val="tx1"/>
                          </a:solidFill>
                          <a:latin typeface="Arial"/>
                          <a:ea typeface="Times New Roman"/>
                          <a:cs typeface="Times New Roman"/>
                        </a:rPr>
                        <a:t> </a:t>
                      </a:r>
                      <a:r>
                        <a:rPr lang="it-IT" sz="1600" dirty="0" smtClean="0">
                          <a:latin typeface="Arial"/>
                          <a:ea typeface="Times New Roman"/>
                          <a:cs typeface="Times New Roman"/>
                        </a:rPr>
                        <a:t>matura</a:t>
                      </a:r>
                      <a:r>
                        <a:rPr lang="it-IT" sz="1600" dirty="0">
                          <a:latin typeface="Arial"/>
                          <a:ea typeface="Times New Roman"/>
                          <a:cs typeface="Times New Roman"/>
                        </a:rPr>
                        <a:t>, che a questo punto può - almeno teoricamente - essere fecondata. </a:t>
                      </a:r>
                      <a:endParaRPr lang="it-IT" sz="1600" dirty="0" smtClean="0">
                        <a:latin typeface="Arial"/>
                        <a:ea typeface="Times New Roman"/>
                        <a:cs typeface="Times New Roman"/>
                      </a:endParaRPr>
                    </a:p>
                    <a:p>
                      <a:pPr marR="47625">
                        <a:lnSpc>
                          <a:spcPct val="115000"/>
                        </a:lnSpc>
                        <a:spcAft>
                          <a:spcPts val="0"/>
                        </a:spcAft>
                      </a:pPr>
                      <a:r>
                        <a:rPr lang="it-IT" sz="1600" b="1" dirty="0" smtClean="0">
                          <a:solidFill>
                            <a:srgbClr val="FF0000"/>
                          </a:solidFill>
                          <a:latin typeface="Arial"/>
                          <a:ea typeface="Times New Roman"/>
                          <a:cs typeface="Times New Roman"/>
                        </a:rPr>
                        <a:t>Il </a:t>
                      </a:r>
                      <a:r>
                        <a:rPr lang="it-IT" sz="1600" b="1" dirty="0">
                          <a:solidFill>
                            <a:srgbClr val="FF0000"/>
                          </a:solidFill>
                          <a:latin typeface="Arial"/>
                          <a:ea typeface="Times New Roman"/>
                          <a:cs typeface="Times New Roman"/>
                        </a:rPr>
                        <a:t>corpo luteo residuo </a:t>
                      </a:r>
                      <a:r>
                        <a:rPr lang="it-IT" sz="1600" dirty="0">
                          <a:latin typeface="Arial"/>
                          <a:ea typeface="Times New Roman"/>
                          <a:cs typeface="Times New Roman"/>
                        </a:rPr>
                        <a:t>produrrà invece progesterone, un ormone importante per garantire l'eventuale impianto </a:t>
                      </a:r>
                      <a:r>
                        <a:rPr lang="it-IT" sz="1600" dirty="0" smtClean="0">
                          <a:latin typeface="Arial"/>
                          <a:ea typeface="Times New Roman"/>
                          <a:cs typeface="Times New Roman"/>
                        </a:rPr>
                        <a:t>dell‘ </a:t>
                      </a:r>
                      <a:r>
                        <a:rPr lang="it-IT" sz="1600" u="none" dirty="0" smtClean="0">
                          <a:solidFill>
                            <a:schemeClr val="tx1"/>
                          </a:solidFill>
                          <a:latin typeface="Arial"/>
                          <a:ea typeface="Times New Roman"/>
                          <a:cs typeface="Times New Roman"/>
                        </a:rPr>
                        <a:t>uovo fecondato</a:t>
                      </a:r>
                      <a:r>
                        <a:rPr lang="it-IT" sz="1600" u="none" baseline="0" dirty="0" smtClean="0">
                          <a:solidFill>
                            <a:schemeClr val="tx1"/>
                          </a:solidFill>
                          <a:latin typeface="Arial"/>
                          <a:ea typeface="Times New Roman"/>
                          <a:cs typeface="Times New Roman"/>
                        </a:rPr>
                        <a:t> </a:t>
                      </a:r>
                      <a:r>
                        <a:rPr lang="it-IT" sz="1600" dirty="0" smtClean="0">
                          <a:latin typeface="Arial"/>
                          <a:ea typeface="Times New Roman"/>
                          <a:cs typeface="Times New Roman"/>
                        </a:rPr>
                        <a:t>e </a:t>
                      </a:r>
                      <a:r>
                        <a:rPr lang="it-IT" sz="1600" dirty="0">
                          <a:latin typeface="Arial"/>
                          <a:ea typeface="Times New Roman"/>
                          <a:cs typeface="Times New Roman"/>
                        </a:rPr>
                        <a:t>sostenere la gravidanza.</a:t>
                      </a:r>
                      <a:endParaRPr lang="it-IT" sz="1600" dirty="0">
                        <a:latin typeface="Calibri"/>
                        <a:ea typeface="Times New Roman"/>
                        <a:cs typeface="Times New Roman"/>
                      </a:endParaRPr>
                    </a:p>
                  </a:txBody>
                  <a:tcPr marL="38100" marR="38100" marT="38100" marB="3810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00"/>
                    </a:solidFill>
                  </a:tcPr>
                </a:tc>
              </a:tr>
            </a:tbl>
          </a:graphicData>
        </a:graphic>
      </p:graphicFrame>
      <p:sp>
        <p:nvSpPr>
          <p:cNvPr id="10" name="Ritorno 9">
            <a:hlinkClick r:id="rId2" action="ppaction://hlinksldjump" highlightClick="1"/>
          </p:cNvPr>
          <p:cNvSpPr/>
          <p:nvPr/>
        </p:nvSpPr>
        <p:spPr>
          <a:xfrm>
            <a:off x="8532440" y="5157192"/>
            <a:ext cx="432048" cy="504056"/>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3600" b="1" dirty="0" smtClean="0">
                <a:solidFill>
                  <a:srgbClr val="FF0000"/>
                </a:solidFill>
              </a:rPr>
              <a:t/>
            </a:r>
            <a:br>
              <a:rPr lang="it-IT" sz="3600" b="1" dirty="0" smtClean="0">
                <a:solidFill>
                  <a:srgbClr val="FF0000"/>
                </a:solidFill>
              </a:rPr>
            </a:br>
            <a:r>
              <a:rPr lang="it-IT" sz="3600" b="1" dirty="0" smtClean="0">
                <a:solidFill>
                  <a:srgbClr val="FF0000"/>
                </a:solidFill>
              </a:rPr>
              <a:t> </a:t>
            </a:r>
            <a:r>
              <a:rPr lang="it-IT" sz="2800" b="1" dirty="0" smtClean="0">
                <a:solidFill>
                  <a:srgbClr val="FF0000"/>
                </a:solidFill>
              </a:rPr>
              <a:t>Ghiandole, cellule, organi e ormoni sessuali femminili</a:t>
            </a:r>
            <a:r>
              <a:rPr lang="it-IT" sz="1800" b="1" dirty="0" smtClean="0">
                <a:solidFill>
                  <a:srgbClr val="FF0000"/>
                </a:solidFill>
              </a:rPr>
              <a:t/>
            </a:r>
            <a:br>
              <a:rPr lang="it-IT" sz="1800" b="1" dirty="0" smtClean="0">
                <a:solidFill>
                  <a:srgbClr val="FF0000"/>
                </a:solidFill>
              </a:rPr>
            </a:br>
            <a:endParaRPr lang="it-IT" sz="3600" b="1" dirty="0">
              <a:solidFill>
                <a:srgbClr val="FF0000"/>
              </a:solidFill>
            </a:endParaRPr>
          </a:p>
        </p:txBody>
      </p:sp>
      <p:sp>
        <p:nvSpPr>
          <p:cNvPr id="4" name="CasellaDiTesto 3"/>
          <p:cNvSpPr txBox="1"/>
          <p:nvPr/>
        </p:nvSpPr>
        <p:spPr>
          <a:xfrm>
            <a:off x="395536" y="1340768"/>
            <a:ext cx="8352928" cy="4247317"/>
          </a:xfrm>
          <a:prstGeom prst="rect">
            <a:avLst/>
          </a:prstGeom>
          <a:solidFill>
            <a:srgbClr val="FFFF00"/>
          </a:solidFill>
          <a:ln w="25400">
            <a:solidFill>
              <a:schemeClr val="accent1"/>
            </a:solidFill>
          </a:ln>
        </p:spPr>
        <p:txBody>
          <a:bodyPr wrap="square" rtlCol="0">
            <a:spAutoFit/>
          </a:bodyPr>
          <a:lstStyle/>
          <a:p>
            <a:pPr algn="just"/>
            <a:r>
              <a:rPr lang="it-IT" b="1" dirty="0" smtClean="0">
                <a:solidFill>
                  <a:srgbClr val="FF0000"/>
                </a:solidFill>
              </a:rPr>
              <a:t>Quando l’ovulazione è conclusa</a:t>
            </a:r>
            <a:r>
              <a:rPr lang="it-IT" dirty="0" smtClean="0"/>
              <a:t>, il follicolo rimasto vuoto (corpo luteo) inizia a produrre il </a:t>
            </a:r>
            <a:r>
              <a:rPr lang="it-IT" b="1" dirty="0" smtClean="0"/>
              <a:t>progesterone</a:t>
            </a:r>
            <a:r>
              <a:rPr lang="it-IT" dirty="0" smtClean="0"/>
              <a:t>, che ha la funzione di modificare il rivestimento dell’utero per prepararlo a un’eventuale gravidanza. </a:t>
            </a:r>
          </a:p>
          <a:p>
            <a:pPr algn="just"/>
            <a:r>
              <a:rPr lang="it-IT" b="1" dirty="0" smtClean="0">
                <a:solidFill>
                  <a:srgbClr val="FF0000"/>
                </a:solidFill>
              </a:rPr>
              <a:t>In caso di concepimento </a:t>
            </a:r>
            <a:r>
              <a:rPr lang="it-IT" dirty="0" smtClean="0"/>
              <a:t>e quindi gestazione in corso, la placenta produce grandi quantità di progesterone per impedire nuove ovulazioni, inibire le contrazioni dei muscoli involontari che circondano l’utero e bloccare la risposta immunitaria materna che altrimenti tratterebbe l’embrione come un corpo estraneo.</a:t>
            </a:r>
          </a:p>
          <a:p>
            <a:pPr algn="just"/>
            <a:r>
              <a:rPr lang="it-IT" b="1" dirty="0" smtClean="0">
                <a:solidFill>
                  <a:srgbClr val="FF0000"/>
                </a:solidFill>
              </a:rPr>
              <a:t>Nel corso di un normale ciclo mestruale</a:t>
            </a:r>
            <a:r>
              <a:rPr lang="it-IT" dirty="0" smtClean="0"/>
              <a:t>, alti livelli di progesterone sono responsabili anche di una serie di “effetti collaterali” tra cui: iperproduzione di sebo, quindi pelle più oleosa e possibile comparsa di brufoli o punti neri, ritenzione idrica e fastidi intestinali come gonfiore, nausea, colite, stitichezza o diarrea.</a:t>
            </a:r>
          </a:p>
          <a:p>
            <a:pPr algn="just"/>
            <a:r>
              <a:rPr lang="it-IT" b="1" dirty="0" smtClean="0">
                <a:solidFill>
                  <a:srgbClr val="FF0000"/>
                </a:solidFill>
              </a:rPr>
              <a:t>La cosiddetta sindrome premestruale</a:t>
            </a:r>
            <a:r>
              <a:rPr lang="it-IT" dirty="0" smtClean="0"/>
              <a:t>, cioè quell’insieme variegato di sbalzi d’umore, mal di testa, tensione al seno, stanchezza e via dicendo che si verifica nei giorni che precedono l’arrivo delle mestruazioni, è dovuta alla combinazione di alti livelli di progesterone e aumento del livello di estrogeni.</a:t>
            </a:r>
            <a:endParaRPr lang="it-IT" dirty="0"/>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12</a:t>
            </a:fld>
            <a:endParaRPr lang="it-IT"/>
          </a:p>
        </p:txBody>
      </p:sp>
      <p:sp>
        <p:nvSpPr>
          <p:cNvPr id="8" name="CasellaDiTesto 7"/>
          <p:cNvSpPr txBox="1"/>
          <p:nvPr/>
        </p:nvSpPr>
        <p:spPr>
          <a:xfrm>
            <a:off x="2267744" y="908720"/>
            <a:ext cx="4608512" cy="461665"/>
          </a:xfrm>
          <a:prstGeom prst="rect">
            <a:avLst/>
          </a:prstGeom>
          <a:noFill/>
        </p:spPr>
        <p:txBody>
          <a:bodyPr wrap="square" rtlCol="0">
            <a:spAutoFit/>
          </a:bodyPr>
          <a:lstStyle/>
          <a:p>
            <a:pPr algn="ctr"/>
            <a:r>
              <a:rPr lang="it-IT" sz="2400" b="1" dirty="0" smtClean="0">
                <a:solidFill>
                  <a:srgbClr val="0070C0"/>
                </a:solidFill>
              </a:rPr>
              <a:t>Progesterone</a:t>
            </a:r>
            <a:endParaRPr lang="it-IT" sz="2400" b="1" dirty="0">
              <a:solidFill>
                <a:srgbClr val="0070C0"/>
              </a:solidFill>
            </a:endParaRPr>
          </a:p>
        </p:txBody>
      </p:sp>
      <p:sp>
        <p:nvSpPr>
          <p:cNvPr id="9" name="Ritorno 8">
            <a:hlinkClick r:id="rId2" action="ppaction://hlinksldjump" highlightClick="1"/>
          </p:cNvPr>
          <p:cNvSpPr/>
          <p:nvPr/>
        </p:nvSpPr>
        <p:spPr>
          <a:xfrm>
            <a:off x="8532440" y="5301208"/>
            <a:ext cx="432048" cy="504056"/>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anim calcmode="lin" valueType="num">
                                      <p:cBhvr>
                                        <p:cTn id="3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3600" b="1" dirty="0" smtClean="0">
                <a:solidFill>
                  <a:srgbClr val="FF0000"/>
                </a:solidFill>
              </a:rPr>
              <a:t/>
            </a:r>
            <a:br>
              <a:rPr lang="it-IT" sz="3600" b="1" dirty="0" smtClean="0">
                <a:solidFill>
                  <a:srgbClr val="FF0000"/>
                </a:solidFill>
              </a:rPr>
            </a:br>
            <a:r>
              <a:rPr lang="it-IT" sz="36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4" name="CasellaDiTesto 3"/>
          <p:cNvSpPr txBox="1"/>
          <p:nvPr/>
        </p:nvSpPr>
        <p:spPr>
          <a:xfrm>
            <a:off x="395536" y="1340769"/>
            <a:ext cx="8352928" cy="4770537"/>
          </a:xfrm>
          <a:prstGeom prst="rect">
            <a:avLst/>
          </a:prstGeom>
          <a:solidFill>
            <a:srgbClr val="FFFF00"/>
          </a:solidFill>
          <a:ln w="25400">
            <a:solidFill>
              <a:schemeClr val="accent1"/>
            </a:solidFill>
          </a:ln>
        </p:spPr>
        <p:txBody>
          <a:bodyPr wrap="square" rtlCol="0">
            <a:spAutoFit/>
          </a:bodyPr>
          <a:lstStyle/>
          <a:p>
            <a:pPr algn="just"/>
            <a:r>
              <a:rPr lang="it-IT" sz="1600" b="1" dirty="0" smtClean="0">
                <a:solidFill>
                  <a:srgbClr val="FF0000"/>
                </a:solidFill>
              </a:rPr>
              <a:t>L'</a:t>
            </a:r>
            <a:r>
              <a:rPr lang="it-IT" sz="1600" b="1" dirty="0" err="1" smtClean="0">
                <a:solidFill>
                  <a:srgbClr val="FF0000"/>
                </a:solidFill>
              </a:rPr>
              <a:t>inibina</a:t>
            </a:r>
            <a:r>
              <a:rPr lang="it-IT" sz="1600" b="1" dirty="0" smtClean="0">
                <a:solidFill>
                  <a:srgbClr val="FF0000"/>
                </a:solidFill>
              </a:rPr>
              <a:t> è un ormone</a:t>
            </a:r>
            <a:r>
              <a:rPr lang="it-IT" sz="1600" dirty="0" smtClean="0"/>
              <a:t> </a:t>
            </a:r>
            <a:r>
              <a:rPr lang="it-IT" sz="1600" dirty="0" err="1" smtClean="0"/>
              <a:t>glico-proteico</a:t>
            </a:r>
            <a:r>
              <a:rPr lang="it-IT" sz="1600" dirty="0" smtClean="0"/>
              <a:t> </a:t>
            </a:r>
            <a:r>
              <a:rPr lang="it-IT" sz="1600" dirty="0" err="1" smtClean="0"/>
              <a:t>eterodimerico</a:t>
            </a:r>
            <a:r>
              <a:rPr lang="it-IT" sz="1600" dirty="0" smtClean="0"/>
              <a:t> secreto dalle cellule del Sertoli nei testicoli che inibisce la produzione dell'ormone follicolo-stimolante (FSH) che agisce indirettamente sullo sviluppo dei gameti maschili; nelle cellule granulose delle ovaie invece partecipa alla regolazione del ciclo mestruale.</a:t>
            </a:r>
          </a:p>
          <a:p>
            <a:pPr algn="just"/>
            <a:r>
              <a:rPr lang="it-IT" sz="1600" b="1" dirty="0" smtClean="0">
                <a:solidFill>
                  <a:srgbClr val="FF0000"/>
                </a:solidFill>
              </a:rPr>
              <a:t>L'</a:t>
            </a:r>
            <a:r>
              <a:rPr lang="it-IT" sz="1600" b="1" dirty="0" err="1" smtClean="0">
                <a:solidFill>
                  <a:srgbClr val="FF0000"/>
                </a:solidFill>
              </a:rPr>
              <a:t>Inibina-A</a:t>
            </a:r>
            <a:r>
              <a:rPr lang="it-IT" sz="1600" dirty="0" smtClean="0"/>
              <a:t> consiste di una </a:t>
            </a:r>
            <a:r>
              <a:rPr lang="it-IT" sz="1600" dirty="0" err="1" smtClean="0"/>
              <a:t>subunità</a:t>
            </a:r>
            <a:r>
              <a:rPr lang="it-IT" sz="1600" dirty="0" smtClean="0"/>
              <a:t> </a:t>
            </a:r>
            <a:r>
              <a:rPr lang="it-IT" sz="1600" i="1" dirty="0" smtClean="0"/>
              <a:t>alfa</a:t>
            </a:r>
            <a:r>
              <a:rPr lang="it-IT" sz="1600" dirty="0" smtClean="0"/>
              <a:t> e di una </a:t>
            </a:r>
            <a:r>
              <a:rPr lang="it-IT" sz="1600" dirty="0" err="1" smtClean="0"/>
              <a:t>subunità</a:t>
            </a:r>
            <a:r>
              <a:rPr lang="it-IT" sz="1600" dirty="0" smtClean="0"/>
              <a:t> </a:t>
            </a:r>
            <a:r>
              <a:rPr lang="it-IT" sz="1600" i="1" dirty="0" smtClean="0"/>
              <a:t>beta</a:t>
            </a:r>
            <a:r>
              <a:rPr lang="it-IT" sz="1600" dirty="0" smtClean="0"/>
              <a:t>-A mentre l'</a:t>
            </a:r>
            <a:r>
              <a:rPr lang="it-IT" sz="1600" dirty="0" err="1" smtClean="0"/>
              <a:t>Inibina-B</a:t>
            </a:r>
            <a:r>
              <a:rPr lang="it-IT" sz="1600" dirty="0" smtClean="0"/>
              <a:t> consta di una </a:t>
            </a:r>
            <a:r>
              <a:rPr lang="it-IT" sz="1600" dirty="0" err="1" smtClean="0"/>
              <a:t>subunità</a:t>
            </a:r>
            <a:r>
              <a:rPr lang="it-IT" sz="1600" dirty="0" smtClean="0"/>
              <a:t> </a:t>
            </a:r>
            <a:r>
              <a:rPr lang="it-IT" sz="1600" i="1" dirty="0" smtClean="0"/>
              <a:t>alfa</a:t>
            </a:r>
            <a:r>
              <a:rPr lang="it-IT" sz="1600" dirty="0" smtClean="0"/>
              <a:t> e di una </a:t>
            </a:r>
            <a:r>
              <a:rPr lang="it-IT" sz="1600" dirty="0" err="1" smtClean="0"/>
              <a:t>subunità</a:t>
            </a:r>
            <a:r>
              <a:rPr lang="it-IT" sz="1600" dirty="0" smtClean="0"/>
              <a:t> </a:t>
            </a:r>
            <a:r>
              <a:rPr lang="it-IT" sz="1600" i="1" dirty="0" smtClean="0"/>
              <a:t>beta</a:t>
            </a:r>
            <a:r>
              <a:rPr lang="it-IT" sz="1600" dirty="0" smtClean="0"/>
              <a:t>-B.</a:t>
            </a:r>
          </a:p>
          <a:p>
            <a:pPr algn="just"/>
            <a:r>
              <a:rPr lang="it-IT" sz="1600" b="1" dirty="0" smtClean="0">
                <a:solidFill>
                  <a:srgbClr val="FF0000"/>
                </a:solidFill>
              </a:rPr>
              <a:t>In circolo è possibile riscontrare </a:t>
            </a:r>
            <a:r>
              <a:rPr lang="it-IT" sz="1600" dirty="0" smtClean="0"/>
              <a:t>sia molecole </a:t>
            </a:r>
            <a:r>
              <a:rPr lang="it-IT" sz="1600" dirty="0" err="1" smtClean="0"/>
              <a:t>dimeriche</a:t>
            </a:r>
            <a:r>
              <a:rPr lang="it-IT" sz="1600" dirty="0" smtClean="0"/>
              <a:t> di </a:t>
            </a:r>
            <a:r>
              <a:rPr lang="it-IT" sz="1600" dirty="0" err="1" smtClean="0"/>
              <a:t>Inibina</a:t>
            </a:r>
            <a:r>
              <a:rPr lang="it-IT" sz="1600" dirty="0" smtClean="0"/>
              <a:t> A e B sia le loro </a:t>
            </a:r>
            <a:r>
              <a:rPr lang="it-IT" sz="1600" dirty="0" err="1" smtClean="0"/>
              <a:t>subunità</a:t>
            </a:r>
            <a:r>
              <a:rPr lang="it-IT" sz="1600" dirty="0" smtClean="0"/>
              <a:t> libere ma soltanto le prime sono biologicamente attive.</a:t>
            </a:r>
          </a:p>
          <a:p>
            <a:pPr algn="just"/>
            <a:r>
              <a:rPr lang="it-IT" sz="1600" b="1" dirty="0" smtClean="0">
                <a:solidFill>
                  <a:srgbClr val="FF0000"/>
                </a:solidFill>
              </a:rPr>
              <a:t>L'</a:t>
            </a:r>
            <a:r>
              <a:rPr lang="it-IT" sz="1600" b="1" dirty="0" err="1" smtClean="0">
                <a:solidFill>
                  <a:srgbClr val="FF0000"/>
                </a:solidFill>
              </a:rPr>
              <a:t>inibina</a:t>
            </a:r>
            <a:r>
              <a:rPr lang="it-IT" sz="1600" b="1" dirty="0" smtClean="0">
                <a:solidFill>
                  <a:srgbClr val="FF0000"/>
                </a:solidFill>
              </a:rPr>
              <a:t> A</a:t>
            </a:r>
            <a:r>
              <a:rPr lang="it-IT" sz="1600" dirty="0" smtClean="0"/>
              <a:t>, riscontrabile solamente nella donna con l'arrivo del menarca, è secreta dal corpo luteo, ed ha azione di feedback negativo sulla produzione ipofisaria di FSH: l'</a:t>
            </a:r>
            <a:r>
              <a:rPr lang="it-IT" sz="1600" dirty="0" err="1" smtClean="0"/>
              <a:t>inibina</a:t>
            </a:r>
            <a:r>
              <a:rPr lang="it-IT" sz="1600" dirty="0" smtClean="0"/>
              <a:t> A è dunque dosabile nella fase </a:t>
            </a:r>
            <a:r>
              <a:rPr lang="it-IT" sz="1600" dirty="0" err="1" smtClean="0"/>
              <a:t>luteale</a:t>
            </a:r>
            <a:r>
              <a:rPr lang="it-IT" sz="1600" dirty="0" smtClean="0"/>
              <a:t> tardiva del ciclo mestruale. </a:t>
            </a:r>
          </a:p>
          <a:p>
            <a:pPr algn="just"/>
            <a:r>
              <a:rPr lang="it-IT" sz="1600" b="1" dirty="0" smtClean="0">
                <a:solidFill>
                  <a:srgbClr val="FF0000"/>
                </a:solidFill>
              </a:rPr>
              <a:t>L'</a:t>
            </a:r>
            <a:r>
              <a:rPr lang="it-IT" sz="1600" b="1" dirty="0" err="1" smtClean="0">
                <a:solidFill>
                  <a:srgbClr val="FF0000"/>
                </a:solidFill>
              </a:rPr>
              <a:t>inibina</a:t>
            </a:r>
            <a:r>
              <a:rPr lang="it-IT" sz="1600" b="1" dirty="0" smtClean="0">
                <a:solidFill>
                  <a:srgbClr val="FF0000"/>
                </a:solidFill>
              </a:rPr>
              <a:t> B</a:t>
            </a:r>
            <a:r>
              <a:rPr lang="it-IT" sz="1600" dirty="0" smtClean="0"/>
              <a:t>, secreta sia nell'uomo che nella donna, ha azione </a:t>
            </a:r>
            <a:r>
              <a:rPr lang="it-IT" sz="1600" dirty="0" err="1" smtClean="0"/>
              <a:t>maturativa</a:t>
            </a:r>
            <a:r>
              <a:rPr lang="it-IT" sz="1600" dirty="0" smtClean="0"/>
              <a:t> sulla gonade, prodotta dalle cellule del Sertoli (uomo) e dalle cellule della granulosa (donna): nell'uomo controlla la spermatogenesi con un feedback negativo sull'FSH, mentre nella donna la capacità di maturazione di un follicolo nell'ovaio. In entrambi i casi, l'</a:t>
            </a:r>
            <a:r>
              <a:rPr lang="it-IT" sz="1600" dirty="0" err="1" smtClean="0"/>
              <a:t>inibina</a:t>
            </a:r>
            <a:r>
              <a:rPr lang="it-IT" sz="1600" dirty="0" smtClean="0"/>
              <a:t> B è considerata come </a:t>
            </a:r>
            <a:r>
              <a:rPr lang="it-IT" sz="1600" dirty="0" err="1" smtClean="0"/>
              <a:t>marker</a:t>
            </a:r>
            <a:r>
              <a:rPr lang="it-IT" sz="1600" dirty="0" smtClean="0"/>
              <a:t> di riserva follicolare (nella donna) e nella funzionalità </a:t>
            </a:r>
            <a:r>
              <a:rPr lang="it-IT" sz="1600" dirty="0" err="1" smtClean="0"/>
              <a:t>spermatogenica</a:t>
            </a:r>
            <a:r>
              <a:rPr lang="it-IT" sz="1600" dirty="0" smtClean="0"/>
              <a:t> nell'uomo: difatti, se l'</a:t>
            </a:r>
            <a:r>
              <a:rPr lang="it-IT" sz="1600" dirty="0" err="1" smtClean="0"/>
              <a:t>inibina</a:t>
            </a:r>
            <a:r>
              <a:rPr lang="it-IT" sz="1600" dirty="0" smtClean="0"/>
              <a:t> B non svolgesse azione feedback-negativa sulla produzione ipofisaria di FSH, né la maturazione dei follicoli, né la spermatogenesi sarebbero correttamente controllate poiché l'FSH ha di per sé un feedback-positivo.</a:t>
            </a:r>
            <a:endParaRPr lang="it-IT" sz="1600" dirty="0"/>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13</a:t>
            </a:fld>
            <a:endParaRPr lang="it-IT" dirty="0"/>
          </a:p>
        </p:txBody>
      </p:sp>
      <p:sp>
        <p:nvSpPr>
          <p:cNvPr id="8" name="CasellaDiTesto 7"/>
          <p:cNvSpPr txBox="1"/>
          <p:nvPr/>
        </p:nvSpPr>
        <p:spPr>
          <a:xfrm>
            <a:off x="2267744" y="908720"/>
            <a:ext cx="4608512" cy="461665"/>
          </a:xfrm>
          <a:prstGeom prst="rect">
            <a:avLst/>
          </a:prstGeom>
          <a:noFill/>
        </p:spPr>
        <p:txBody>
          <a:bodyPr wrap="square" rtlCol="0">
            <a:spAutoFit/>
          </a:bodyPr>
          <a:lstStyle/>
          <a:p>
            <a:pPr algn="ctr"/>
            <a:r>
              <a:rPr lang="it-IT" sz="2400" b="1" dirty="0" smtClean="0">
                <a:solidFill>
                  <a:srgbClr val="0070C0"/>
                </a:solidFill>
              </a:rPr>
              <a:t>L’ormone </a:t>
            </a:r>
            <a:r>
              <a:rPr lang="it-IT" sz="2400" b="1" dirty="0" err="1" smtClean="0">
                <a:solidFill>
                  <a:srgbClr val="0070C0"/>
                </a:solidFill>
              </a:rPr>
              <a:t>inibina</a:t>
            </a:r>
            <a:endParaRPr lang="it-IT"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anim calcmode="lin" valueType="num">
                                      <p:cBhvr>
                                        <p:cTn id="3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anim calcmode="lin" valueType="num">
                                      <p:cBhvr>
                                        <p:cTn id="4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36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14</a:t>
            </a:fld>
            <a:endParaRPr lang="it-IT" dirty="0"/>
          </a:p>
        </p:txBody>
      </p:sp>
      <p:sp>
        <p:nvSpPr>
          <p:cNvPr id="8" name="CasellaDiTesto 7"/>
          <p:cNvSpPr txBox="1"/>
          <p:nvPr/>
        </p:nvSpPr>
        <p:spPr>
          <a:xfrm>
            <a:off x="2267744" y="908720"/>
            <a:ext cx="4608512" cy="461665"/>
          </a:xfrm>
          <a:prstGeom prst="rect">
            <a:avLst/>
          </a:prstGeom>
          <a:noFill/>
        </p:spPr>
        <p:txBody>
          <a:bodyPr wrap="square" rtlCol="0">
            <a:spAutoFit/>
          </a:bodyPr>
          <a:lstStyle/>
          <a:p>
            <a:pPr algn="ctr"/>
            <a:r>
              <a:rPr lang="it-IT" sz="2400" b="1" dirty="0" smtClean="0">
                <a:solidFill>
                  <a:srgbClr val="0070C0"/>
                </a:solidFill>
              </a:rPr>
              <a:t>L’ormone </a:t>
            </a:r>
            <a:r>
              <a:rPr lang="it-IT" sz="2400" b="1" dirty="0" err="1" smtClean="0">
                <a:solidFill>
                  <a:srgbClr val="0070C0"/>
                </a:solidFill>
              </a:rPr>
              <a:t>inibina</a:t>
            </a:r>
            <a:endParaRPr lang="it-IT" sz="2400" b="1" dirty="0">
              <a:solidFill>
                <a:srgbClr val="0070C0"/>
              </a:solidFill>
            </a:endParaRPr>
          </a:p>
        </p:txBody>
      </p:sp>
      <p:pic>
        <p:nvPicPr>
          <p:cNvPr id="40962" name="Picture 2" descr="C:\Users\Master\Desktop\Ultime foto\INIBINA.png"/>
          <p:cNvPicPr>
            <a:picLocks noChangeAspect="1" noChangeArrowheads="1"/>
          </p:cNvPicPr>
          <p:nvPr/>
        </p:nvPicPr>
        <p:blipFill>
          <a:blip r:embed="rId2" cstate="print"/>
          <a:srcRect/>
          <a:stretch>
            <a:fillRect/>
          </a:stretch>
        </p:blipFill>
        <p:spPr bwMode="auto">
          <a:xfrm>
            <a:off x="4829074" y="1340768"/>
            <a:ext cx="3992107" cy="5085184"/>
          </a:xfrm>
          <a:prstGeom prst="rect">
            <a:avLst/>
          </a:prstGeom>
          <a:noFill/>
        </p:spPr>
      </p:pic>
      <p:pic>
        <p:nvPicPr>
          <p:cNvPr id="9" name="Immagine 8" descr="https://upload.wikimedia.org/wikipedia/commons/thumb/5/52/Activin_inhibin.png/330px-Activin_inhibin.png">
            <a:hlinkClick r:id="rId3"/>
          </p:cNvPr>
          <p:cNvPicPr/>
          <p:nvPr/>
        </p:nvPicPr>
        <p:blipFill>
          <a:blip r:embed="rId4" cstate="print"/>
          <a:srcRect/>
          <a:stretch>
            <a:fillRect/>
          </a:stretch>
        </p:blipFill>
        <p:spPr bwMode="auto">
          <a:xfrm>
            <a:off x="251520" y="2420888"/>
            <a:ext cx="4392488" cy="2448272"/>
          </a:xfrm>
          <a:prstGeom prst="rect">
            <a:avLst/>
          </a:prstGeom>
          <a:noFill/>
          <a:ln w="25400">
            <a:solidFill>
              <a:schemeClr val="accent1"/>
            </a:solidFill>
            <a:miter lim="800000"/>
            <a:headEnd/>
            <a:tailEnd/>
          </a:ln>
        </p:spPr>
      </p:pic>
      <p:sp>
        <p:nvSpPr>
          <p:cNvPr id="10" name="Ritorno 9">
            <a:hlinkClick r:id="rId5" action="ppaction://hlinksldjump" highlightClick="1"/>
          </p:cNvPr>
          <p:cNvSpPr/>
          <p:nvPr/>
        </p:nvSpPr>
        <p:spPr>
          <a:xfrm>
            <a:off x="8460432" y="5229200"/>
            <a:ext cx="432048" cy="504056"/>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40962"/>
                                        </p:tgtEl>
                                        <p:attrNameLst>
                                          <p:attrName>style.visibility</p:attrName>
                                        </p:attrNameLst>
                                      </p:cBhvr>
                                      <p:to>
                                        <p:strVal val="visible"/>
                                      </p:to>
                                    </p:set>
                                    <p:animEffect transition="in" filter="wheel(4)">
                                      <p:cBhvr>
                                        <p:cTn id="16" dur="2000"/>
                                        <p:tgtEl>
                                          <p:spTgt spid="40962"/>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4)">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4" name="CasellaDiTesto 3"/>
          <p:cNvSpPr txBox="1"/>
          <p:nvPr/>
        </p:nvSpPr>
        <p:spPr>
          <a:xfrm>
            <a:off x="395536" y="1340769"/>
            <a:ext cx="8352928" cy="4524315"/>
          </a:xfrm>
          <a:prstGeom prst="rect">
            <a:avLst/>
          </a:prstGeom>
          <a:solidFill>
            <a:srgbClr val="FFFF00"/>
          </a:solidFill>
          <a:ln w="25400">
            <a:solidFill>
              <a:schemeClr val="accent1"/>
            </a:solidFill>
          </a:ln>
        </p:spPr>
        <p:txBody>
          <a:bodyPr wrap="square" rtlCol="0">
            <a:spAutoFit/>
          </a:bodyPr>
          <a:lstStyle/>
          <a:p>
            <a:pPr algn="just"/>
            <a:r>
              <a:rPr lang="it-IT" b="1" dirty="0" smtClean="0">
                <a:solidFill>
                  <a:srgbClr val="FF0000"/>
                </a:solidFill>
              </a:rPr>
              <a:t>In posizione anatomica corretta</a:t>
            </a:r>
            <a:r>
              <a:rPr lang="it-IT" dirty="0" smtClean="0"/>
              <a:t>, la vulva della donna è sporgente nella parte anteriore perineale, al davanti della sinfisi pubica ma risulta in parte nascosta dall'accostamento delle cosce: quando richiesto, l'esame generale dei genitali esterni femminili deve necessariamente essere eseguito a cosce divaricate.</a:t>
            </a:r>
          </a:p>
          <a:p>
            <a:pPr algn="just"/>
            <a:r>
              <a:rPr lang="it-IT" b="1" dirty="0" smtClean="0">
                <a:solidFill>
                  <a:srgbClr val="FF0000"/>
                </a:solidFill>
              </a:rPr>
              <a:t>La vulva appare come un rilievo impari mediano</a:t>
            </a:r>
            <a:r>
              <a:rPr lang="it-IT" dirty="0" smtClean="0"/>
              <a:t>, di forma piriforme, che inizia a livello della parte superiore della sinfisi pubica e si estende verso il basso lungo le branche ischio-pubiche, terminando a circa 1 centimetro dall'apertura anale.</a:t>
            </a:r>
          </a:p>
          <a:p>
            <a:pPr algn="just"/>
            <a:r>
              <a:rPr lang="it-IT" b="1" dirty="0" smtClean="0">
                <a:solidFill>
                  <a:srgbClr val="FF0000"/>
                </a:solidFill>
              </a:rPr>
              <a:t>Questo rilievo</a:t>
            </a:r>
            <a:r>
              <a:rPr lang="it-IT" dirty="0" smtClean="0"/>
              <a:t>, formato da un cuscinetto di cute spessa, prende il nome di </a:t>
            </a:r>
            <a:r>
              <a:rPr lang="it-IT" b="1" dirty="0" smtClean="0"/>
              <a:t>monte di Venere</a:t>
            </a:r>
            <a:r>
              <a:rPr lang="it-IT" dirty="0" smtClean="0"/>
              <a:t>, il quale continua in basso con due </a:t>
            </a:r>
            <a:r>
              <a:rPr lang="it-IT" dirty="0" err="1" smtClean="0"/>
              <a:t>pliche</a:t>
            </a:r>
            <a:r>
              <a:rPr lang="it-IT" dirty="0" smtClean="0"/>
              <a:t> cutanee pari e simmetriche dette </a:t>
            </a:r>
            <a:r>
              <a:rPr lang="it-IT" b="1" dirty="0" smtClean="0"/>
              <a:t>grandi labbra </a:t>
            </a:r>
            <a:r>
              <a:rPr lang="it-IT" dirty="0" smtClean="0"/>
              <a:t>o valve. Il monte di Venere e le grandi labbra sono ricoperte da uno sviluppato apparato pilifero. </a:t>
            </a:r>
          </a:p>
          <a:p>
            <a:pPr algn="just"/>
            <a:r>
              <a:rPr lang="it-IT" b="1" dirty="0" smtClean="0">
                <a:solidFill>
                  <a:srgbClr val="FF0000"/>
                </a:solidFill>
              </a:rPr>
              <a:t>Al di sotto si trovano </a:t>
            </a:r>
            <a:r>
              <a:rPr lang="it-IT" dirty="0" smtClean="0"/>
              <a:t>altre due </a:t>
            </a:r>
            <a:r>
              <a:rPr lang="it-IT" dirty="0" err="1" smtClean="0"/>
              <a:t>pliche</a:t>
            </a:r>
            <a:r>
              <a:rPr lang="it-IT" dirty="0" smtClean="0"/>
              <a:t> cutanee interne, pari ma non sempre simmetriche e prive di apparato pilifero, più sottili, dette </a:t>
            </a:r>
            <a:r>
              <a:rPr lang="it-IT" b="1" dirty="0" smtClean="0"/>
              <a:t>piccole labbra</a:t>
            </a:r>
            <a:r>
              <a:rPr lang="it-IT" dirty="0" smtClean="0"/>
              <a:t> o ninfe, che si congiungono in alto in una formazione a piccolo tubercolo sporgente che è la parte ispezionabile degli organi erettili femminili, ossia </a:t>
            </a:r>
            <a:r>
              <a:rPr lang="it-IT" b="1" dirty="0" smtClean="0"/>
              <a:t>corpo e glande della clitoride</a:t>
            </a:r>
            <a:r>
              <a:rPr lang="it-IT" dirty="0" smtClean="0"/>
              <a:t>. Le piccole labbra sono sempre nascoste all'interno delle grandi labbra prima della pubertà.</a:t>
            </a:r>
            <a:endParaRPr lang="it-IT" dirty="0"/>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15</a:t>
            </a:fld>
            <a:endParaRPr lang="it-IT" dirty="0"/>
          </a:p>
        </p:txBody>
      </p:sp>
      <p:sp>
        <p:nvSpPr>
          <p:cNvPr id="8" name="CasellaDiTesto 7"/>
          <p:cNvSpPr txBox="1"/>
          <p:nvPr/>
        </p:nvSpPr>
        <p:spPr>
          <a:xfrm>
            <a:off x="2267744" y="908720"/>
            <a:ext cx="4608512" cy="461665"/>
          </a:xfrm>
          <a:prstGeom prst="rect">
            <a:avLst/>
          </a:prstGeom>
          <a:noFill/>
        </p:spPr>
        <p:txBody>
          <a:bodyPr wrap="square" rtlCol="0">
            <a:spAutoFit/>
          </a:bodyPr>
          <a:lstStyle/>
          <a:p>
            <a:pPr algn="ctr"/>
            <a:r>
              <a:rPr lang="it-IT" sz="2400" b="1" dirty="0" smtClean="0">
                <a:solidFill>
                  <a:srgbClr val="0070C0"/>
                </a:solidFill>
              </a:rPr>
              <a:t>La vulva</a:t>
            </a:r>
            <a:endParaRPr lang="it-IT"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anim calcmode="lin" valueType="num">
                                      <p:cBhvr>
                                        <p:cTn id="3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36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16</a:t>
            </a:fld>
            <a:endParaRPr lang="it-IT" dirty="0"/>
          </a:p>
        </p:txBody>
      </p:sp>
      <p:sp>
        <p:nvSpPr>
          <p:cNvPr id="8" name="CasellaDiTesto 7"/>
          <p:cNvSpPr txBox="1"/>
          <p:nvPr/>
        </p:nvSpPr>
        <p:spPr>
          <a:xfrm>
            <a:off x="2267744" y="908720"/>
            <a:ext cx="4608512" cy="461665"/>
          </a:xfrm>
          <a:prstGeom prst="rect">
            <a:avLst/>
          </a:prstGeom>
          <a:noFill/>
        </p:spPr>
        <p:txBody>
          <a:bodyPr wrap="square" rtlCol="0">
            <a:spAutoFit/>
          </a:bodyPr>
          <a:lstStyle/>
          <a:p>
            <a:pPr algn="ctr"/>
            <a:r>
              <a:rPr lang="it-IT" sz="2400" b="1" dirty="0" smtClean="0">
                <a:solidFill>
                  <a:srgbClr val="0070C0"/>
                </a:solidFill>
              </a:rPr>
              <a:t>La vulva</a:t>
            </a:r>
            <a:endParaRPr lang="it-IT" sz="2400" b="1" dirty="0">
              <a:solidFill>
                <a:srgbClr val="0070C0"/>
              </a:solidFill>
            </a:endParaRPr>
          </a:p>
        </p:txBody>
      </p:sp>
      <p:pic>
        <p:nvPicPr>
          <p:cNvPr id="9" name="Immagine 8" descr="https://upload.wikimedia.org/wikipedia/commons/thumb/4/48/Smalabivulv.jpg/260px-Smalabivulv.jpg">
            <a:hlinkClick r:id="rId2"/>
          </p:cNvPr>
          <p:cNvPicPr/>
          <p:nvPr/>
        </p:nvPicPr>
        <p:blipFill>
          <a:blip r:embed="rId3" cstate="print"/>
          <a:srcRect/>
          <a:stretch>
            <a:fillRect/>
          </a:stretch>
        </p:blipFill>
        <p:spPr bwMode="auto">
          <a:xfrm>
            <a:off x="2483768" y="1340768"/>
            <a:ext cx="4104456" cy="2088232"/>
          </a:xfrm>
          <a:prstGeom prst="rect">
            <a:avLst/>
          </a:prstGeom>
          <a:noFill/>
          <a:ln w="25400">
            <a:solidFill>
              <a:schemeClr val="accent1"/>
            </a:solidFill>
            <a:miter lim="800000"/>
            <a:headEnd/>
            <a:tailEnd/>
          </a:ln>
        </p:spPr>
      </p:pic>
      <p:pic>
        <p:nvPicPr>
          <p:cNvPr id="10" name="Immagine 9" descr="https://upload.wikimedia.org/wikipedia/commons/thumb/2/26/Female_sexual_arousal.JPG/180px-Female_sexual_arousal.JPG">
            <a:hlinkClick r:id="rId4"/>
          </p:cNvPr>
          <p:cNvPicPr/>
          <p:nvPr/>
        </p:nvPicPr>
        <p:blipFill>
          <a:blip r:embed="rId5" cstate="print"/>
          <a:srcRect/>
          <a:stretch>
            <a:fillRect/>
          </a:stretch>
        </p:blipFill>
        <p:spPr bwMode="auto">
          <a:xfrm>
            <a:off x="2483768" y="3933056"/>
            <a:ext cx="4176464" cy="2016224"/>
          </a:xfrm>
          <a:prstGeom prst="rect">
            <a:avLst/>
          </a:prstGeom>
          <a:noFill/>
          <a:ln w="25400">
            <a:solidFill>
              <a:schemeClr val="accent1"/>
            </a:solidFill>
            <a:miter lim="800000"/>
            <a:headEnd/>
            <a:tailEnd/>
          </a:ln>
        </p:spPr>
      </p:pic>
      <p:sp>
        <p:nvSpPr>
          <p:cNvPr id="11" name="CasellaDiTesto 10"/>
          <p:cNvSpPr txBox="1"/>
          <p:nvPr/>
        </p:nvSpPr>
        <p:spPr>
          <a:xfrm>
            <a:off x="251520" y="3501008"/>
            <a:ext cx="8640960" cy="338554"/>
          </a:xfrm>
          <a:prstGeom prst="rect">
            <a:avLst/>
          </a:prstGeom>
          <a:noFill/>
        </p:spPr>
        <p:txBody>
          <a:bodyPr wrap="square" rtlCol="0">
            <a:spAutoFit/>
          </a:bodyPr>
          <a:lstStyle/>
          <a:p>
            <a:pPr algn="ctr"/>
            <a:r>
              <a:rPr lang="it-IT" sz="1600" b="1" dirty="0" smtClean="0">
                <a:solidFill>
                  <a:srgbClr val="0070C0"/>
                </a:solidFill>
              </a:rPr>
              <a:t>Con la pubertà le piccole labbra aumentano di dimensione, spesso fuoriuscendo dalle grandi labbra</a:t>
            </a:r>
            <a:endParaRPr lang="it-IT" dirty="0">
              <a:solidFill>
                <a:srgbClr val="0070C0"/>
              </a:solidFill>
            </a:endParaRPr>
          </a:p>
        </p:txBody>
      </p:sp>
      <p:sp>
        <p:nvSpPr>
          <p:cNvPr id="12" name="CasellaDiTesto 11"/>
          <p:cNvSpPr txBox="1"/>
          <p:nvPr/>
        </p:nvSpPr>
        <p:spPr>
          <a:xfrm>
            <a:off x="2555776" y="6021288"/>
            <a:ext cx="3960440" cy="369332"/>
          </a:xfrm>
          <a:prstGeom prst="rect">
            <a:avLst/>
          </a:prstGeom>
          <a:noFill/>
        </p:spPr>
        <p:txBody>
          <a:bodyPr wrap="square" rtlCol="0">
            <a:spAutoFit/>
          </a:bodyPr>
          <a:lstStyle/>
          <a:p>
            <a:pPr algn="ctr"/>
            <a:r>
              <a:rPr lang="it-IT" b="1" dirty="0" smtClean="0">
                <a:solidFill>
                  <a:srgbClr val="0070C0"/>
                </a:solidFill>
              </a:rPr>
              <a:t>Vulva rilassata          Vulva eccitata</a:t>
            </a:r>
            <a:endParaRPr lang="it-IT" b="1" dirty="0">
              <a:solidFill>
                <a:srgbClr val="0070C0"/>
              </a:solidFill>
            </a:endParaRPr>
          </a:p>
        </p:txBody>
      </p:sp>
      <p:sp>
        <p:nvSpPr>
          <p:cNvPr id="13" name="Ritorno 12">
            <a:hlinkClick r:id="rId6" action="ppaction://hlinksldjump" highlightClick="1"/>
          </p:cNvPr>
          <p:cNvSpPr/>
          <p:nvPr/>
        </p:nvSpPr>
        <p:spPr>
          <a:xfrm>
            <a:off x="8532440" y="5517232"/>
            <a:ext cx="432048" cy="504056"/>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4)">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4)">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36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4" name="CasellaDiTesto 3"/>
          <p:cNvSpPr txBox="1"/>
          <p:nvPr/>
        </p:nvSpPr>
        <p:spPr>
          <a:xfrm>
            <a:off x="395536" y="1340769"/>
            <a:ext cx="8352928" cy="4524315"/>
          </a:xfrm>
          <a:prstGeom prst="rect">
            <a:avLst/>
          </a:prstGeom>
          <a:solidFill>
            <a:srgbClr val="FFFF00"/>
          </a:solidFill>
          <a:ln w="25400">
            <a:solidFill>
              <a:schemeClr val="accent1"/>
            </a:solidFill>
          </a:ln>
        </p:spPr>
        <p:txBody>
          <a:bodyPr wrap="square" rtlCol="0">
            <a:spAutoFit/>
          </a:bodyPr>
          <a:lstStyle/>
          <a:p>
            <a:pPr algn="just"/>
            <a:r>
              <a:rPr lang="it-IT" sz="1600" b="1" dirty="0" smtClean="0">
                <a:solidFill>
                  <a:srgbClr val="FF0000"/>
                </a:solidFill>
              </a:rPr>
              <a:t>La vagina è un canale </a:t>
            </a:r>
            <a:r>
              <a:rPr lang="it-IT" sz="1600" dirty="0" smtClean="0"/>
              <a:t>muscolo-membranoso che, nella donna, unisce l'</a:t>
            </a:r>
            <a:r>
              <a:rPr lang="it-IT" sz="1600" b="1" dirty="0" smtClean="0"/>
              <a:t>utero</a:t>
            </a:r>
            <a:r>
              <a:rPr lang="it-IT" sz="1600" dirty="0" smtClean="0"/>
              <a:t> con i genitali esterni (</a:t>
            </a:r>
            <a:r>
              <a:rPr lang="it-IT" sz="1600" b="1" dirty="0" smtClean="0"/>
              <a:t>vulva</a:t>
            </a:r>
            <a:r>
              <a:rPr lang="it-IT" sz="1600" dirty="0" smtClean="0"/>
              <a:t>).</a:t>
            </a:r>
          </a:p>
          <a:p>
            <a:pPr algn="just"/>
            <a:r>
              <a:rPr lang="it-IT" sz="1600" b="1" dirty="0" smtClean="0">
                <a:solidFill>
                  <a:srgbClr val="FF0000"/>
                </a:solidFill>
              </a:rPr>
              <a:t>Appartenente</a:t>
            </a:r>
            <a:r>
              <a:rPr lang="it-IT" sz="1600" dirty="0" smtClean="0"/>
              <a:t> all'</a:t>
            </a:r>
            <a:r>
              <a:rPr lang="it-IT" sz="1600" b="1" dirty="0" smtClean="0"/>
              <a:t>apparato genitale femminile</a:t>
            </a:r>
            <a:r>
              <a:rPr lang="it-IT" sz="1600" dirty="0" smtClean="0"/>
              <a:t>, la vagina ha una lunghezza di 8-10 centimetri e un orientamento leggermente obliquo, che dall'alto si dirige in basso e in avanti. </a:t>
            </a:r>
          </a:p>
          <a:p>
            <a:pPr algn="just"/>
            <a:r>
              <a:rPr lang="it-IT" sz="1600" b="1" dirty="0" smtClean="0">
                <a:solidFill>
                  <a:srgbClr val="FF0000"/>
                </a:solidFill>
              </a:rPr>
              <a:t>Superiormente si inserisce </a:t>
            </a:r>
            <a:r>
              <a:rPr lang="it-IT" sz="1600" dirty="0" smtClean="0"/>
              <a:t>nel collo dell'utero, mentre inferiormente attraversa il </a:t>
            </a:r>
            <a:r>
              <a:rPr lang="it-IT" sz="1600" b="1" dirty="0" smtClean="0"/>
              <a:t>pavimento pelvico</a:t>
            </a:r>
            <a:r>
              <a:rPr lang="it-IT" sz="1600" dirty="0" smtClean="0"/>
              <a:t> e si apre nel vestibolo della vulva. Il termine vagina deriva dal latino vagina (letteralmente "fodero" o "guaina").</a:t>
            </a:r>
          </a:p>
          <a:p>
            <a:r>
              <a:rPr lang="it-IT" sz="1600" b="1" dirty="0" smtClean="0">
                <a:solidFill>
                  <a:srgbClr val="FF0000"/>
                </a:solidFill>
              </a:rPr>
              <a:t>Il canale vaginale è molto </a:t>
            </a:r>
            <a:r>
              <a:rPr lang="it-IT" sz="1600" b="1" dirty="0" err="1" smtClean="0">
                <a:solidFill>
                  <a:srgbClr val="FF0000"/>
                </a:solidFill>
              </a:rPr>
              <a:t>distensibile</a:t>
            </a:r>
            <a:r>
              <a:rPr lang="it-IT" sz="1600" dirty="0" smtClean="0"/>
              <a:t>; in condizioni normali è infatti collassato (appiattito in senso </a:t>
            </a:r>
            <a:r>
              <a:rPr lang="it-IT" sz="1600" dirty="0" err="1" smtClean="0"/>
              <a:t>antero-posteriore</a:t>
            </a:r>
            <a:r>
              <a:rPr lang="it-IT" sz="1600" dirty="0" smtClean="0"/>
              <a:t>), mentre si dilata:  durante i rapporti sessuali, per accogliere il </a:t>
            </a:r>
            <a:r>
              <a:rPr lang="it-IT" sz="1600" b="1" dirty="0" smtClean="0"/>
              <a:t>pene</a:t>
            </a:r>
            <a:r>
              <a:rPr lang="it-IT" sz="1600" dirty="0" smtClean="0"/>
              <a:t> e ricevere  lo </a:t>
            </a:r>
            <a:r>
              <a:rPr lang="it-IT" sz="1600" b="1" dirty="0" smtClean="0"/>
              <a:t>sperma</a:t>
            </a:r>
            <a:r>
              <a:rPr lang="it-IT" sz="1600" dirty="0" smtClean="0"/>
              <a:t>; durante il </a:t>
            </a:r>
            <a:r>
              <a:rPr lang="it-IT" sz="1600" b="1" dirty="0" smtClean="0"/>
              <a:t>parto</a:t>
            </a:r>
            <a:r>
              <a:rPr lang="it-IT" sz="1600" dirty="0" smtClean="0"/>
              <a:t>, per consentire il passaggio </a:t>
            </a:r>
            <a:r>
              <a:rPr lang="it-IT" sz="1600" b="1" dirty="0" smtClean="0"/>
              <a:t>del feto</a:t>
            </a:r>
            <a:r>
              <a:rPr lang="it-IT" sz="1600" dirty="0" smtClean="0"/>
              <a:t> e degli annessi fetali.</a:t>
            </a:r>
          </a:p>
          <a:p>
            <a:pPr algn="just"/>
            <a:r>
              <a:rPr lang="it-IT" sz="1600" b="1" dirty="0" smtClean="0">
                <a:solidFill>
                  <a:srgbClr val="FF0000"/>
                </a:solidFill>
              </a:rPr>
              <a:t>La vagina rappresenta </a:t>
            </a:r>
            <a:r>
              <a:rPr lang="it-IT" sz="1600" dirty="0" smtClean="0"/>
              <a:t>quindi l'organo femminile dell'accoppiamento (</a:t>
            </a:r>
            <a:r>
              <a:rPr lang="it-IT" sz="1600" b="1" dirty="0" smtClean="0"/>
              <a:t>organo </a:t>
            </a:r>
            <a:r>
              <a:rPr lang="it-IT" sz="1600" b="1" dirty="0" err="1" smtClean="0"/>
              <a:t>copulatorio</a:t>
            </a:r>
            <a:r>
              <a:rPr lang="it-IT" sz="1600" b="1" dirty="0" smtClean="0"/>
              <a:t>)</a:t>
            </a:r>
            <a:r>
              <a:rPr lang="it-IT" sz="1600" dirty="0" smtClean="0"/>
              <a:t>, ma anche una componente del </a:t>
            </a:r>
            <a:r>
              <a:rPr lang="it-IT" sz="1600" b="1" dirty="0" smtClean="0"/>
              <a:t>canale del parto</a:t>
            </a:r>
            <a:r>
              <a:rPr lang="it-IT" sz="1600" dirty="0" smtClean="0"/>
              <a:t>. Permette inoltre il </a:t>
            </a:r>
            <a:r>
              <a:rPr lang="it-IT" sz="1600" b="1" dirty="0" smtClean="0"/>
              <a:t>passaggio dei fluidi mestruali</a:t>
            </a:r>
            <a:r>
              <a:rPr lang="it-IT" sz="1600" dirty="0" smtClean="0"/>
              <a:t>.</a:t>
            </a:r>
          </a:p>
          <a:p>
            <a:pPr algn="just"/>
            <a:r>
              <a:rPr lang="it-IT" sz="1600" b="1" dirty="0" smtClean="0">
                <a:solidFill>
                  <a:srgbClr val="FF0000"/>
                </a:solidFill>
              </a:rPr>
              <a:t>Sebbene nel linguaggio comune </a:t>
            </a:r>
            <a:r>
              <a:rPr lang="it-IT" sz="1600" dirty="0" smtClean="0"/>
              <a:t>i due termini vengano spesso utilizzati come sinonimi, la vagina non andrebbe confusa con la </a:t>
            </a:r>
            <a:r>
              <a:rPr lang="it-IT" sz="1600" b="1" dirty="0" smtClean="0"/>
              <a:t>vulva</a:t>
            </a:r>
            <a:r>
              <a:rPr lang="it-IT" sz="1600" dirty="0" smtClean="0"/>
              <a:t>; quest'ultima rappresenta infatti l'insieme dei genitali esterni femminili .</a:t>
            </a:r>
          </a:p>
          <a:p>
            <a:pPr algn="just"/>
            <a:r>
              <a:rPr lang="it-IT" sz="1600" b="1" dirty="0" smtClean="0">
                <a:solidFill>
                  <a:srgbClr val="FF0000"/>
                </a:solidFill>
              </a:rPr>
              <a:t>La vulva ospita anche l'orifizio vaginale</a:t>
            </a:r>
            <a:r>
              <a:rPr lang="it-IT" sz="1600" dirty="0" smtClean="0"/>
              <a:t>, cioè l'apertura inferiore tramite la quale la vagina comunica all'esterno. Tale orifizio (detto anche introito) si colloca nel vestibolo del </a:t>
            </a:r>
            <a:r>
              <a:rPr lang="it-IT" sz="1600" b="1" dirty="0" smtClean="0"/>
              <a:t>perineo</a:t>
            </a:r>
            <a:r>
              <a:rPr lang="it-IT" sz="1600" dirty="0" smtClean="0"/>
              <a:t>, in posizione immediatamente posteriore al meato uretrale (apertura esterna dell'uretra).</a:t>
            </a:r>
            <a:endParaRPr lang="it-IT" sz="1600" dirty="0"/>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17</a:t>
            </a:fld>
            <a:endParaRPr lang="it-IT" dirty="0"/>
          </a:p>
        </p:txBody>
      </p:sp>
      <p:sp>
        <p:nvSpPr>
          <p:cNvPr id="8" name="CasellaDiTesto 7"/>
          <p:cNvSpPr txBox="1"/>
          <p:nvPr/>
        </p:nvSpPr>
        <p:spPr>
          <a:xfrm>
            <a:off x="2267744" y="908720"/>
            <a:ext cx="4608512" cy="461665"/>
          </a:xfrm>
          <a:prstGeom prst="rect">
            <a:avLst/>
          </a:prstGeom>
          <a:noFill/>
        </p:spPr>
        <p:txBody>
          <a:bodyPr wrap="square" rtlCol="0">
            <a:spAutoFit/>
          </a:bodyPr>
          <a:lstStyle/>
          <a:p>
            <a:pPr algn="ctr"/>
            <a:r>
              <a:rPr lang="it-IT" sz="2400" b="1" dirty="0" smtClean="0">
                <a:solidFill>
                  <a:srgbClr val="0070C0"/>
                </a:solidFill>
              </a:rPr>
              <a:t>La vagina</a:t>
            </a:r>
            <a:endParaRPr lang="it-IT"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anim calcmode="lin" valueType="num">
                                      <p:cBhvr>
                                        <p:cTn id="3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anim calcmode="lin" valueType="num">
                                      <p:cBhvr>
                                        <p:cTn id="4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Effect transition="in" filter="fade">
                                      <p:cBhvr>
                                        <p:cTn id="51" dur="1000"/>
                                        <p:tgtEl>
                                          <p:spTgt spid="4">
                                            <p:txEl>
                                              <p:pRg st="5" end="5"/>
                                            </p:txEl>
                                          </p:spTgt>
                                        </p:tgtEl>
                                      </p:cBhvr>
                                    </p:animEffect>
                                    <p:anim calcmode="lin" valueType="num">
                                      <p:cBhvr>
                                        <p:cTn id="5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4">
                                            <p:txEl>
                                              <p:pRg st="6" end="6"/>
                                            </p:txEl>
                                          </p:spTgt>
                                        </p:tgtEl>
                                        <p:attrNameLst>
                                          <p:attrName>style.visibility</p:attrName>
                                        </p:attrNameLst>
                                      </p:cBhvr>
                                      <p:to>
                                        <p:strVal val="visible"/>
                                      </p:to>
                                    </p:set>
                                    <p:animEffect transition="in" filter="fade">
                                      <p:cBhvr>
                                        <p:cTn id="58" dur="1000"/>
                                        <p:tgtEl>
                                          <p:spTgt spid="4">
                                            <p:txEl>
                                              <p:pRg st="6" end="6"/>
                                            </p:txEl>
                                          </p:spTgt>
                                        </p:tgtEl>
                                      </p:cBhvr>
                                    </p:animEffect>
                                    <p:anim calcmode="lin" valueType="num">
                                      <p:cBhvr>
                                        <p:cTn id="5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18</a:t>
            </a:fld>
            <a:endParaRPr lang="it-IT" dirty="0"/>
          </a:p>
        </p:txBody>
      </p:sp>
      <p:sp>
        <p:nvSpPr>
          <p:cNvPr id="8" name="CasellaDiTesto 7"/>
          <p:cNvSpPr txBox="1"/>
          <p:nvPr/>
        </p:nvSpPr>
        <p:spPr>
          <a:xfrm>
            <a:off x="2267744" y="908720"/>
            <a:ext cx="4608512" cy="461665"/>
          </a:xfrm>
          <a:prstGeom prst="rect">
            <a:avLst/>
          </a:prstGeom>
          <a:noFill/>
        </p:spPr>
        <p:txBody>
          <a:bodyPr wrap="square" rtlCol="0">
            <a:spAutoFit/>
          </a:bodyPr>
          <a:lstStyle/>
          <a:p>
            <a:pPr algn="ctr"/>
            <a:r>
              <a:rPr lang="it-IT" sz="2400" b="1" dirty="0" smtClean="0">
                <a:solidFill>
                  <a:srgbClr val="0070C0"/>
                </a:solidFill>
              </a:rPr>
              <a:t>La vagina</a:t>
            </a:r>
            <a:endParaRPr lang="it-IT" sz="2400" b="1" dirty="0">
              <a:solidFill>
                <a:srgbClr val="0070C0"/>
              </a:solidFill>
            </a:endParaRPr>
          </a:p>
        </p:txBody>
      </p:sp>
      <p:pic>
        <p:nvPicPr>
          <p:cNvPr id="44036" name="Picture 4" descr="C:\Users\Master\Desktop\Ultime foto\vagin.jpg"/>
          <p:cNvPicPr>
            <a:picLocks noChangeAspect="1" noChangeArrowheads="1"/>
          </p:cNvPicPr>
          <p:nvPr/>
        </p:nvPicPr>
        <p:blipFill>
          <a:blip r:embed="rId2" cstate="print"/>
          <a:srcRect/>
          <a:stretch>
            <a:fillRect/>
          </a:stretch>
        </p:blipFill>
        <p:spPr bwMode="auto">
          <a:xfrm>
            <a:off x="1259632" y="1340768"/>
            <a:ext cx="6669049" cy="5040560"/>
          </a:xfrm>
          <a:prstGeom prst="rect">
            <a:avLst/>
          </a:prstGeom>
          <a:noFill/>
          <a:ln w="25400">
            <a:solidFill>
              <a:schemeClr val="accent1"/>
            </a:solidFill>
          </a:ln>
        </p:spPr>
      </p:pic>
      <p:sp>
        <p:nvSpPr>
          <p:cNvPr id="9" name="Ritorno 8">
            <a:hlinkClick r:id="rId3" action="ppaction://hlinksldjump" highlightClick="1"/>
          </p:cNvPr>
          <p:cNvSpPr/>
          <p:nvPr/>
        </p:nvSpPr>
        <p:spPr>
          <a:xfrm>
            <a:off x="8532440" y="5517232"/>
            <a:ext cx="432048" cy="504056"/>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44036"/>
                                        </p:tgtEl>
                                        <p:attrNameLst>
                                          <p:attrName>style.visibility</p:attrName>
                                        </p:attrNameLst>
                                      </p:cBhvr>
                                      <p:to>
                                        <p:strVal val="visible"/>
                                      </p:to>
                                    </p:set>
                                    <p:animEffect transition="in" filter="wheel(4)">
                                      <p:cBhvr>
                                        <p:cTn id="16" dur="20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3600" b="1" dirty="0" smtClean="0">
                <a:solidFill>
                  <a:srgbClr val="FF0000"/>
                </a:solidFill>
              </a:rPr>
              <a:t/>
            </a:r>
            <a:br>
              <a:rPr lang="it-IT" sz="3600" b="1" dirty="0" smtClean="0">
                <a:solidFill>
                  <a:srgbClr val="FF0000"/>
                </a:solidFill>
              </a:rPr>
            </a:br>
            <a:r>
              <a:rPr lang="it-IT" sz="36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4" name="CasellaDiTesto 3"/>
          <p:cNvSpPr txBox="1"/>
          <p:nvPr/>
        </p:nvSpPr>
        <p:spPr>
          <a:xfrm>
            <a:off x="395536" y="1340769"/>
            <a:ext cx="8352928" cy="3970318"/>
          </a:xfrm>
          <a:prstGeom prst="rect">
            <a:avLst/>
          </a:prstGeom>
          <a:solidFill>
            <a:srgbClr val="FFFF00"/>
          </a:solidFill>
          <a:ln w="25400">
            <a:solidFill>
              <a:schemeClr val="accent1"/>
            </a:solidFill>
          </a:ln>
        </p:spPr>
        <p:txBody>
          <a:bodyPr wrap="square" rtlCol="0">
            <a:spAutoFit/>
          </a:bodyPr>
          <a:lstStyle/>
          <a:p>
            <a:pPr algn="just"/>
            <a:r>
              <a:rPr lang="it-IT" b="1" dirty="0" smtClean="0">
                <a:solidFill>
                  <a:srgbClr val="FF0000"/>
                </a:solidFill>
              </a:rPr>
              <a:t>L'utero è l'organo genitale femminile </a:t>
            </a:r>
            <a:r>
              <a:rPr lang="it-IT" dirty="0" smtClean="0"/>
              <a:t>che: accoglie la </a:t>
            </a:r>
            <a:r>
              <a:rPr lang="it-IT" b="1" dirty="0" smtClean="0"/>
              <a:t>cellula uovo</a:t>
            </a:r>
            <a:r>
              <a:rPr lang="it-IT" dirty="0" smtClean="0"/>
              <a:t> </a:t>
            </a:r>
            <a:r>
              <a:rPr lang="it-IT" b="1" dirty="0" smtClean="0"/>
              <a:t>fecondata</a:t>
            </a:r>
            <a:r>
              <a:rPr lang="it-IT" dirty="0" smtClean="0"/>
              <a:t> nell’endometrio e ne garantisce lo sviluppo, fornendogli tutto il nutrimento necessario durante i nove mesi della </a:t>
            </a:r>
            <a:r>
              <a:rPr lang="it-IT" b="1" dirty="0" smtClean="0"/>
              <a:t>gravidanza </a:t>
            </a:r>
            <a:r>
              <a:rPr lang="it-IT" dirty="0" smtClean="0"/>
              <a:t>favorisce l'espulsione del feto al momento del </a:t>
            </a:r>
            <a:r>
              <a:rPr lang="it-IT" b="1" dirty="0" smtClean="0"/>
              <a:t>parto</a:t>
            </a:r>
            <a:r>
              <a:rPr lang="it-IT" dirty="0" smtClean="0"/>
              <a:t>.</a:t>
            </a:r>
          </a:p>
          <a:p>
            <a:pPr algn="just"/>
            <a:r>
              <a:rPr lang="it-IT" b="1" dirty="0" smtClean="0">
                <a:solidFill>
                  <a:srgbClr val="FF0000"/>
                </a:solidFill>
              </a:rPr>
              <a:t>Per assolvere tali funzioni</a:t>
            </a:r>
            <a:r>
              <a:rPr lang="it-IT" dirty="0" smtClean="0"/>
              <a:t>, l'utero va incontro a cicliche modificazioni che riflettono lo stato ormonale della donna.</a:t>
            </a:r>
          </a:p>
          <a:p>
            <a:pPr algn="just"/>
            <a:r>
              <a:rPr lang="it-IT" b="1" dirty="0" smtClean="0">
                <a:solidFill>
                  <a:srgbClr val="FF0000"/>
                </a:solidFill>
              </a:rPr>
              <a:t>L'utero di una donna adulta </a:t>
            </a:r>
            <a:r>
              <a:rPr lang="it-IT" dirty="0" smtClean="0"/>
              <a:t>ha la forma di una pera rovesciata, con la parte più allargata in alto e quella più ristretta verso il basso, dove prende rapporto con la vagina.</a:t>
            </a:r>
          </a:p>
          <a:p>
            <a:pPr algn="just"/>
            <a:r>
              <a:rPr lang="it-IT" b="1" dirty="0" smtClean="0">
                <a:solidFill>
                  <a:srgbClr val="FF0000"/>
                </a:solidFill>
              </a:rPr>
              <a:t>Presenta una lunghezza media </a:t>
            </a:r>
            <a:r>
              <a:rPr lang="it-IT" dirty="0" smtClean="0"/>
              <a:t>di 7-8 cm, un diametro trasverso di 4-5 cm, ed un diametro </a:t>
            </a:r>
            <a:r>
              <a:rPr lang="it-IT" dirty="0" err="1" smtClean="0"/>
              <a:t>antero-posteriore</a:t>
            </a:r>
            <a:r>
              <a:rPr lang="it-IT" dirty="0" smtClean="0"/>
              <a:t> di 4 cm; il peso è di 60-70 g.</a:t>
            </a:r>
          </a:p>
          <a:p>
            <a:pPr algn="just"/>
            <a:r>
              <a:rPr lang="it-IT" b="1" dirty="0" smtClean="0">
                <a:solidFill>
                  <a:srgbClr val="FF0000"/>
                </a:solidFill>
              </a:rPr>
              <a:t>Al termine della gravidanza</a:t>
            </a:r>
            <a:r>
              <a:rPr lang="it-IT" dirty="0" smtClean="0"/>
              <a:t>, il volume complessivo dell'utero può aumentare fino a 100 volte rispetto a quello iniziale e, nel complesso, il suo peso raggiunge il kg.</a:t>
            </a:r>
          </a:p>
          <a:p>
            <a:pPr algn="just"/>
            <a:r>
              <a:rPr lang="it-IT" b="1" dirty="0" smtClean="0">
                <a:solidFill>
                  <a:srgbClr val="FF0000"/>
                </a:solidFill>
              </a:rPr>
              <a:t>Nella multipara</a:t>
            </a:r>
            <a:r>
              <a:rPr lang="it-IT" dirty="0" smtClean="0"/>
              <a:t>, ovvero nella donna che ha avuto figli, la forma triangolare (a pera rovesciata) un po' si perde, poiché l'utero assume un aspetto più globoso.</a:t>
            </a:r>
            <a:endParaRPr lang="it-IT" dirty="0"/>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19</a:t>
            </a:fld>
            <a:endParaRPr lang="it-IT" dirty="0"/>
          </a:p>
        </p:txBody>
      </p:sp>
      <p:sp>
        <p:nvSpPr>
          <p:cNvPr id="8" name="CasellaDiTesto 7"/>
          <p:cNvSpPr txBox="1"/>
          <p:nvPr/>
        </p:nvSpPr>
        <p:spPr>
          <a:xfrm>
            <a:off x="2267744" y="908720"/>
            <a:ext cx="4608512" cy="461665"/>
          </a:xfrm>
          <a:prstGeom prst="rect">
            <a:avLst/>
          </a:prstGeom>
          <a:noFill/>
        </p:spPr>
        <p:txBody>
          <a:bodyPr wrap="square" rtlCol="0">
            <a:spAutoFit/>
          </a:bodyPr>
          <a:lstStyle/>
          <a:p>
            <a:pPr algn="ctr"/>
            <a:r>
              <a:rPr lang="it-IT" sz="2400" b="1" dirty="0" smtClean="0">
                <a:solidFill>
                  <a:srgbClr val="0070C0"/>
                </a:solidFill>
              </a:rPr>
              <a:t>L’utero</a:t>
            </a:r>
            <a:endParaRPr lang="it-IT"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anim calcmode="lin" valueType="num">
                                      <p:cBhvr>
                                        <p:cTn id="3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anim calcmode="lin" valueType="num">
                                      <p:cBhvr>
                                        <p:cTn id="4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Effect transition="in" filter="fade">
                                      <p:cBhvr>
                                        <p:cTn id="51" dur="1000"/>
                                        <p:tgtEl>
                                          <p:spTgt spid="4">
                                            <p:txEl>
                                              <p:pRg st="5" end="5"/>
                                            </p:txEl>
                                          </p:spTgt>
                                        </p:tgtEl>
                                      </p:cBhvr>
                                    </p:animEffect>
                                    <p:anim calcmode="lin" valueType="num">
                                      <p:cBhvr>
                                        <p:cTn id="5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36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4" name="CasellaDiTesto 3"/>
          <p:cNvSpPr txBox="1"/>
          <p:nvPr/>
        </p:nvSpPr>
        <p:spPr>
          <a:xfrm>
            <a:off x="395536" y="1556793"/>
            <a:ext cx="8352928" cy="4893647"/>
          </a:xfrm>
          <a:prstGeom prst="rect">
            <a:avLst/>
          </a:prstGeom>
          <a:solidFill>
            <a:srgbClr val="FFFF00"/>
          </a:solidFill>
          <a:ln w="25400">
            <a:solidFill>
              <a:schemeClr val="accent1"/>
            </a:solidFill>
          </a:ln>
        </p:spPr>
        <p:txBody>
          <a:bodyPr wrap="square" numCol="2" rtlCol="0">
            <a:spAutoFit/>
          </a:bodyPr>
          <a:lstStyle/>
          <a:p>
            <a:pPr algn="just">
              <a:buFont typeface="Arial" pitchFamily="34" charset="0"/>
              <a:buChar char="•"/>
            </a:pPr>
            <a:r>
              <a:rPr lang="it-IT" sz="2400" dirty="0" smtClean="0"/>
              <a:t> </a:t>
            </a:r>
            <a:r>
              <a:rPr lang="it-IT" sz="2400" b="1" dirty="0" smtClean="0"/>
              <a:t>Ipotalamo			</a:t>
            </a:r>
          </a:p>
          <a:p>
            <a:pPr algn="just">
              <a:buFont typeface="Arial" pitchFamily="34" charset="0"/>
              <a:buChar char="•"/>
            </a:pPr>
            <a:r>
              <a:rPr lang="it-IT" sz="2400" b="1" dirty="0" smtClean="0"/>
              <a:t> Ipofisi</a:t>
            </a:r>
          </a:p>
          <a:p>
            <a:pPr algn="just">
              <a:buFont typeface="Arial" pitchFamily="34" charset="0"/>
              <a:buChar char="•"/>
            </a:pPr>
            <a:r>
              <a:rPr lang="it-IT" sz="2400" b="1" dirty="0" smtClean="0"/>
              <a:t> Ormoni femminili</a:t>
            </a:r>
          </a:p>
          <a:p>
            <a:pPr algn="just">
              <a:buFont typeface="Arial" pitchFamily="34" charset="0"/>
              <a:buChar char="•"/>
            </a:pPr>
            <a:r>
              <a:rPr lang="it-IT" sz="2400" b="1" dirty="0" smtClean="0"/>
              <a:t> Estrogeni</a:t>
            </a:r>
          </a:p>
          <a:p>
            <a:pPr algn="just">
              <a:buFont typeface="Arial" pitchFamily="34" charset="0"/>
              <a:buChar char="•"/>
            </a:pPr>
            <a:r>
              <a:rPr lang="it-IT" sz="2400" b="1" dirty="0" smtClean="0"/>
              <a:t> Gonadotropine</a:t>
            </a:r>
          </a:p>
          <a:p>
            <a:pPr algn="just">
              <a:buFont typeface="Arial" pitchFamily="34" charset="0"/>
              <a:buChar char="•"/>
            </a:pPr>
            <a:r>
              <a:rPr lang="it-IT" sz="2400" b="1" dirty="0" smtClean="0"/>
              <a:t> Progesterone</a:t>
            </a:r>
          </a:p>
          <a:p>
            <a:pPr algn="just">
              <a:buFont typeface="Arial" pitchFamily="34" charset="0"/>
              <a:buChar char="•"/>
            </a:pPr>
            <a:r>
              <a:rPr lang="it-IT" sz="2400" b="1" dirty="0" smtClean="0"/>
              <a:t> </a:t>
            </a:r>
            <a:r>
              <a:rPr lang="it-IT" sz="2400" b="1" dirty="0" err="1" smtClean="0"/>
              <a:t>Inibina</a:t>
            </a:r>
            <a:endParaRPr lang="it-IT" sz="2400" b="1" dirty="0" smtClean="0"/>
          </a:p>
          <a:p>
            <a:pPr algn="just">
              <a:buFont typeface="Arial" pitchFamily="34" charset="0"/>
              <a:buChar char="•"/>
            </a:pPr>
            <a:r>
              <a:rPr lang="it-IT" sz="2400" b="1" dirty="0" smtClean="0"/>
              <a:t> Vulva</a:t>
            </a:r>
          </a:p>
          <a:p>
            <a:pPr algn="just">
              <a:buFont typeface="Arial" pitchFamily="34" charset="0"/>
              <a:buChar char="•"/>
            </a:pPr>
            <a:r>
              <a:rPr lang="it-IT" sz="2400" b="1" dirty="0" smtClean="0"/>
              <a:t> Vagina</a:t>
            </a:r>
          </a:p>
          <a:p>
            <a:pPr algn="just">
              <a:buFont typeface="Arial" pitchFamily="34" charset="0"/>
              <a:buChar char="•"/>
            </a:pPr>
            <a:r>
              <a:rPr lang="it-IT" sz="2400" b="1" dirty="0" smtClean="0"/>
              <a:t> Utero</a:t>
            </a:r>
          </a:p>
          <a:p>
            <a:pPr algn="just">
              <a:buFont typeface="Arial" pitchFamily="34" charset="0"/>
              <a:buChar char="•"/>
            </a:pPr>
            <a:r>
              <a:rPr lang="it-IT" sz="2400" b="1" dirty="0" smtClean="0"/>
              <a:t> Endometrio</a:t>
            </a:r>
          </a:p>
          <a:p>
            <a:pPr algn="just">
              <a:buFont typeface="Arial" pitchFamily="34" charset="0"/>
              <a:buChar char="•"/>
            </a:pPr>
            <a:r>
              <a:rPr lang="it-IT" sz="2400" b="1" dirty="0" smtClean="0"/>
              <a:t> Tube di </a:t>
            </a:r>
            <a:r>
              <a:rPr lang="it-IT" sz="2400" b="1" dirty="0" err="1" smtClean="0"/>
              <a:t>Falloppio</a:t>
            </a:r>
            <a:endParaRPr lang="it-IT" sz="2400" b="1" dirty="0" smtClean="0"/>
          </a:p>
          <a:p>
            <a:pPr algn="just"/>
            <a:endParaRPr lang="it-IT" sz="2400" b="1" dirty="0" smtClean="0"/>
          </a:p>
          <a:p>
            <a:pPr algn="just">
              <a:buFont typeface="Arial" pitchFamily="34" charset="0"/>
              <a:buChar char="•"/>
            </a:pPr>
            <a:r>
              <a:rPr lang="it-IT" sz="2400" b="1" dirty="0" smtClean="0"/>
              <a:t> Ovaie</a:t>
            </a:r>
          </a:p>
          <a:p>
            <a:pPr algn="just">
              <a:buFont typeface="Arial" pitchFamily="34" charset="0"/>
              <a:buChar char="•"/>
            </a:pPr>
            <a:r>
              <a:rPr lang="it-IT" sz="2400" b="1" dirty="0" smtClean="0"/>
              <a:t> Ovulazione</a:t>
            </a:r>
          </a:p>
          <a:p>
            <a:pPr algn="just">
              <a:buFont typeface="Arial" pitchFamily="34" charset="0"/>
              <a:buChar char="•"/>
            </a:pPr>
            <a:r>
              <a:rPr lang="it-IT" sz="2400" b="1" dirty="0" smtClean="0"/>
              <a:t> Cellule </a:t>
            </a:r>
            <a:r>
              <a:rPr lang="it-IT" sz="2400" b="1" dirty="0" err="1" smtClean="0"/>
              <a:t>tecali</a:t>
            </a:r>
            <a:endParaRPr lang="it-IT" sz="2400" b="1" dirty="0" smtClean="0"/>
          </a:p>
          <a:p>
            <a:pPr algn="just">
              <a:buFont typeface="Arial" pitchFamily="34" charset="0"/>
              <a:buChar char="•"/>
            </a:pPr>
            <a:r>
              <a:rPr lang="it-IT" sz="2400" b="1" dirty="0" smtClean="0"/>
              <a:t> Cellule della granulosa</a:t>
            </a:r>
          </a:p>
          <a:p>
            <a:pPr algn="just">
              <a:buFont typeface="Arial" pitchFamily="34" charset="0"/>
              <a:buChar char="•"/>
            </a:pPr>
            <a:r>
              <a:rPr lang="it-IT" sz="2400" b="1" dirty="0" smtClean="0"/>
              <a:t> Mestruazioni</a:t>
            </a:r>
          </a:p>
          <a:p>
            <a:pPr algn="just">
              <a:buFont typeface="Arial" pitchFamily="34" charset="0"/>
              <a:buChar char="•"/>
            </a:pPr>
            <a:r>
              <a:rPr lang="it-IT" sz="2400" b="1" dirty="0" smtClean="0"/>
              <a:t> Fecondazione</a:t>
            </a:r>
          </a:p>
          <a:p>
            <a:pPr algn="just">
              <a:buFont typeface="Arial" pitchFamily="34" charset="0"/>
              <a:buChar char="•"/>
            </a:pPr>
            <a:r>
              <a:rPr lang="it-IT" sz="2400" b="1" dirty="0" smtClean="0"/>
              <a:t> Cellule aploidi e diploidi</a:t>
            </a:r>
          </a:p>
          <a:p>
            <a:pPr algn="just">
              <a:buFont typeface="Arial" pitchFamily="34" charset="0"/>
              <a:buChar char="•"/>
            </a:pPr>
            <a:r>
              <a:rPr lang="it-IT" sz="2400" b="1" dirty="0" smtClean="0"/>
              <a:t> Processi di meiosi e mitosi</a:t>
            </a:r>
          </a:p>
          <a:p>
            <a:pPr algn="just">
              <a:buFont typeface="Arial" pitchFamily="34" charset="0"/>
              <a:buChar char="•"/>
            </a:pPr>
            <a:r>
              <a:rPr lang="it-IT" sz="2400" b="1" dirty="0" smtClean="0"/>
              <a:t> La riproduzione</a:t>
            </a:r>
          </a:p>
          <a:p>
            <a:pPr algn="just">
              <a:buFont typeface="Arial" pitchFamily="34" charset="0"/>
              <a:buChar char="•"/>
            </a:pPr>
            <a:r>
              <a:rPr lang="it-IT" sz="2400" b="1" dirty="0" smtClean="0"/>
              <a:t> Sviluppo embrione – feto</a:t>
            </a:r>
          </a:p>
          <a:p>
            <a:pPr algn="just">
              <a:buFont typeface="Arial" pitchFamily="34" charset="0"/>
              <a:buChar char="•"/>
            </a:pPr>
            <a:r>
              <a:rPr lang="it-IT" sz="2400" b="1" dirty="0" smtClean="0"/>
              <a:t> Mammelle</a:t>
            </a:r>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2</a:t>
            </a:fld>
            <a:endParaRPr lang="it-IT"/>
          </a:p>
        </p:txBody>
      </p:sp>
      <p:sp>
        <p:nvSpPr>
          <p:cNvPr id="8" name="CasellaDiTesto 7"/>
          <p:cNvSpPr txBox="1"/>
          <p:nvPr/>
        </p:nvSpPr>
        <p:spPr>
          <a:xfrm>
            <a:off x="1979712" y="908720"/>
            <a:ext cx="4896544" cy="584775"/>
          </a:xfrm>
          <a:prstGeom prst="rect">
            <a:avLst/>
          </a:prstGeom>
          <a:noFill/>
        </p:spPr>
        <p:txBody>
          <a:bodyPr wrap="square" rtlCol="0">
            <a:spAutoFit/>
          </a:bodyPr>
          <a:lstStyle/>
          <a:p>
            <a:pPr algn="ctr"/>
            <a:r>
              <a:rPr lang="it-IT" sz="3200" b="1" dirty="0" smtClean="0">
                <a:solidFill>
                  <a:srgbClr val="0070C0"/>
                </a:solidFill>
              </a:rPr>
              <a:t>INDICE</a:t>
            </a:r>
            <a:endParaRPr lang="it-IT" sz="3200" b="1" dirty="0">
              <a:solidFill>
                <a:srgbClr val="0070C0"/>
              </a:solidFill>
            </a:endParaRPr>
          </a:p>
        </p:txBody>
      </p:sp>
      <p:sp>
        <p:nvSpPr>
          <p:cNvPr id="9" name="Avanti o successivo 8">
            <a:hlinkClick r:id="rId2" action="ppaction://hlinksldjump" highlightClick="1"/>
          </p:cNvPr>
          <p:cNvSpPr/>
          <p:nvPr/>
        </p:nvSpPr>
        <p:spPr>
          <a:xfrm>
            <a:off x="3419872" y="170080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Avanti o successivo 9">
            <a:hlinkClick r:id="rId3" action="ppaction://hlinksldjump" highlightClick="1"/>
          </p:cNvPr>
          <p:cNvSpPr/>
          <p:nvPr/>
        </p:nvSpPr>
        <p:spPr>
          <a:xfrm>
            <a:off x="3419872" y="206084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Avanti o successivo 10">
            <a:hlinkClick r:id="rId4" action="ppaction://hlinksldjump" highlightClick="1"/>
          </p:cNvPr>
          <p:cNvSpPr/>
          <p:nvPr/>
        </p:nvSpPr>
        <p:spPr>
          <a:xfrm>
            <a:off x="3419872" y="242088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Avanti o successivo 11">
            <a:hlinkClick r:id="rId5" action="ppaction://hlinksldjump" highlightClick="1"/>
          </p:cNvPr>
          <p:cNvSpPr/>
          <p:nvPr/>
        </p:nvSpPr>
        <p:spPr>
          <a:xfrm>
            <a:off x="3419872" y="278092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Avanti o successivo 12">
            <a:hlinkClick r:id="rId6" action="ppaction://hlinksldjump" highlightClick="1"/>
          </p:cNvPr>
          <p:cNvSpPr/>
          <p:nvPr/>
        </p:nvSpPr>
        <p:spPr>
          <a:xfrm>
            <a:off x="3419872" y="314096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Avanti o successivo 13">
            <a:hlinkClick r:id="rId7" action="ppaction://hlinksldjump" highlightClick="1"/>
          </p:cNvPr>
          <p:cNvSpPr/>
          <p:nvPr/>
        </p:nvSpPr>
        <p:spPr>
          <a:xfrm>
            <a:off x="8172400" y="530120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Avanti o successivo 14">
            <a:hlinkClick r:id="rId8" action="ppaction://hlinksldjump" highlightClick="1"/>
          </p:cNvPr>
          <p:cNvSpPr/>
          <p:nvPr/>
        </p:nvSpPr>
        <p:spPr>
          <a:xfrm>
            <a:off x="8172400" y="494116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Avanti o successivo 15">
            <a:hlinkClick r:id="rId9" action="ppaction://hlinksldjump" highlightClick="1"/>
          </p:cNvPr>
          <p:cNvSpPr/>
          <p:nvPr/>
        </p:nvSpPr>
        <p:spPr>
          <a:xfrm>
            <a:off x="8172400" y="422108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Avanti o successivo 16">
            <a:hlinkClick r:id="rId10" action="ppaction://hlinksldjump" highlightClick="1"/>
          </p:cNvPr>
          <p:cNvSpPr/>
          <p:nvPr/>
        </p:nvSpPr>
        <p:spPr>
          <a:xfrm>
            <a:off x="8172400" y="386104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Avanti o successivo 17">
            <a:hlinkClick r:id="rId11" action="ppaction://hlinksldjump" highlightClick="1"/>
          </p:cNvPr>
          <p:cNvSpPr/>
          <p:nvPr/>
        </p:nvSpPr>
        <p:spPr>
          <a:xfrm>
            <a:off x="8172400" y="350100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Avanti o successivo 18">
            <a:hlinkClick r:id="rId12" action="ppaction://hlinksldjump" highlightClick="1"/>
          </p:cNvPr>
          <p:cNvSpPr/>
          <p:nvPr/>
        </p:nvSpPr>
        <p:spPr>
          <a:xfrm>
            <a:off x="8172400" y="314096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Avanti o successivo 19">
            <a:hlinkClick r:id="rId13" action="ppaction://hlinksldjump" highlightClick="1"/>
          </p:cNvPr>
          <p:cNvSpPr/>
          <p:nvPr/>
        </p:nvSpPr>
        <p:spPr>
          <a:xfrm>
            <a:off x="8172400" y="278092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Avanti o successivo 20">
            <a:hlinkClick r:id="rId14" action="ppaction://hlinksldjump" highlightClick="1"/>
          </p:cNvPr>
          <p:cNvSpPr/>
          <p:nvPr/>
        </p:nvSpPr>
        <p:spPr>
          <a:xfrm>
            <a:off x="3419872" y="566124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Avanti o successivo 21">
            <a:hlinkClick r:id="rId15" action="ppaction://hlinksldjump" highlightClick="1"/>
          </p:cNvPr>
          <p:cNvSpPr/>
          <p:nvPr/>
        </p:nvSpPr>
        <p:spPr>
          <a:xfrm>
            <a:off x="8172400" y="170080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Avanti o successivo 22">
            <a:hlinkClick r:id="rId16" action="ppaction://hlinksldjump" highlightClick="1"/>
          </p:cNvPr>
          <p:cNvSpPr/>
          <p:nvPr/>
        </p:nvSpPr>
        <p:spPr>
          <a:xfrm>
            <a:off x="8172400" y="206084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Avanti o successivo 23">
            <a:hlinkClick r:id="rId17" action="ppaction://hlinksldjump" highlightClick="1"/>
          </p:cNvPr>
          <p:cNvSpPr/>
          <p:nvPr/>
        </p:nvSpPr>
        <p:spPr>
          <a:xfrm>
            <a:off x="8172400" y="242088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Avanti o successivo 24">
            <a:hlinkClick r:id="rId18" action="ppaction://hlinksldjump" highlightClick="1"/>
          </p:cNvPr>
          <p:cNvSpPr/>
          <p:nvPr/>
        </p:nvSpPr>
        <p:spPr>
          <a:xfrm>
            <a:off x="3419872" y="350100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Avanti o successivo 25">
            <a:hlinkClick r:id="rId19" action="ppaction://hlinksldjump" highlightClick="1"/>
          </p:cNvPr>
          <p:cNvSpPr/>
          <p:nvPr/>
        </p:nvSpPr>
        <p:spPr>
          <a:xfrm>
            <a:off x="3419872" y="386104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Avanti o successivo 26">
            <a:hlinkClick r:id="rId20" action="ppaction://hlinksldjump" highlightClick="1"/>
          </p:cNvPr>
          <p:cNvSpPr/>
          <p:nvPr/>
        </p:nvSpPr>
        <p:spPr>
          <a:xfrm>
            <a:off x="3419872" y="422108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Avanti o successivo 27">
            <a:hlinkClick r:id="rId21" action="ppaction://hlinksldjump" highlightClick="1"/>
          </p:cNvPr>
          <p:cNvSpPr/>
          <p:nvPr/>
        </p:nvSpPr>
        <p:spPr>
          <a:xfrm>
            <a:off x="3419872" y="458112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Avanti o successivo 28">
            <a:hlinkClick r:id="rId22" action="ppaction://hlinksldjump" highlightClick="1"/>
          </p:cNvPr>
          <p:cNvSpPr/>
          <p:nvPr/>
        </p:nvSpPr>
        <p:spPr>
          <a:xfrm>
            <a:off x="3419872" y="494116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Avanti o successivo 29">
            <a:hlinkClick r:id="rId23" action="ppaction://hlinksldjump" highlightClick="1"/>
          </p:cNvPr>
          <p:cNvSpPr/>
          <p:nvPr/>
        </p:nvSpPr>
        <p:spPr>
          <a:xfrm>
            <a:off x="3419872" y="530120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Avanti o successivo 30">
            <a:hlinkClick r:id="rId24" action="ppaction://hlinksldjump" highlightClick="1"/>
          </p:cNvPr>
          <p:cNvSpPr/>
          <p:nvPr/>
        </p:nvSpPr>
        <p:spPr>
          <a:xfrm>
            <a:off x="8172400" y="458112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3600" b="1" dirty="0" smtClean="0">
                <a:solidFill>
                  <a:srgbClr val="FF0000"/>
                </a:solidFill>
              </a:rPr>
              <a:t/>
            </a:r>
            <a:br>
              <a:rPr lang="it-IT" sz="3600" b="1" dirty="0" smtClean="0">
                <a:solidFill>
                  <a:srgbClr val="FF0000"/>
                </a:solidFill>
              </a:rPr>
            </a:br>
            <a:r>
              <a:rPr lang="it-IT" sz="3600" b="1" dirty="0" smtClean="0">
                <a:solidFill>
                  <a:srgbClr val="FF0000"/>
                </a:solidFill>
              </a:rPr>
              <a:t> </a:t>
            </a:r>
            <a:r>
              <a:rPr lang="it-IT" sz="2800" b="1" dirty="0" smtClean="0">
                <a:solidFill>
                  <a:srgbClr val="FF0000"/>
                </a:solidFill>
              </a:rPr>
              <a:t>Ghiandole, cellule, organi e ormoni sessuali femminili</a:t>
            </a:r>
            <a:r>
              <a:rPr lang="it-IT" sz="1800" b="1" dirty="0" smtClean="0">
                <a:solidFill>
                  <a:srgbClr val="FF0000"/>
                </a:solidFill>
              </a:rPr>
              <a:t/>
            </a:r>
            <a:br>
              <a:rPr lang="it-IT" sz="1800" b="1" dirty="0" smtClean="0">
                <a:solidFill>
                  <a:srgbClr val="FF0000"/>
                </a:solidFill>
              </a:rPr>
            </a:br>
            <a:endParaRPr lang="it-IT" sz="3600" b="1" dirty="0">
              <a:solidFill>
                <a:srgbClr val="FF0000"/>
              </a:solidFill>
            </a:endParaRPr>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20</a:t>
            </a:fld>
            <a:endParaRPr lang="it-IT" dirty="0"/>
          </a:p>
        </p:txBody>
      </p:sp>
      <p:pic>
        <p:nvPicPr>
          <p:cNvPr id="46082" name="Picture 2" descr="C:\Users\Master\Desktop\Ultime foto\utero2.jpg"/>
          <p:cNvPicPr>
            <a:picLocks noChangeAspect="1" noChangeArrowheads="1"/>
          </p:cNvPicPr>
          <p:nvPr/>
        </p:nvPicPr>
        <p:blipFill>
          <a:blip r:embed="rId2" cstate="print"/>
          <a:srcRect/>
          <a:stretch>
            <a:fillRect/>
          </a:stretch>
        </p:blipFill>
        <p:spPr bwMode="auto">
          <a:xfrm>
            <a:off x="2123728" y="908720"/>
            <a:ext cx="4968552" cy="5729288"/>
          </a:xfrm>
          <a:prstGeom prst="rect">
            <a:avLst/>
          </a:prstGeom>
          <a:noFill/>
          <a:ln w="25400">
            <a:solidFill>
              <a:schemeClr val="accent1"/>
            </a:solidFill>
          </a:ln>
        </p:spPr>
      </p:pic>
      <p:sp>
        <p:nvSpPr>
          <p:cNvPr id="9" name="Ritorno 8">
            <a:hlinkClick r:id="rId3" action="ppaction://hlinksldjump" highlightClick="1"/>
          </p:cNvPr>
          <p:cNvSpPr/>
          <p:nvPr/>
        </p:nvSpPr>
        <p:spPr>
          <a:xfrm>
            <a:off x="8532440" y="5517232"/>
            <a:ext cx="432048" cy="504056"/>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wheel(4)">
                                      <p:cBhvr>
                                        <p:cTn id="7" dur="20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3600" b="1" dirty="0" smtClean="0">
                <a:solidFill>
                  <a:srgbClr val="FF0000"/>
                </a:solidFill>
              </a:rPr>
              <a:t/>
            </a:r>
            <a:br>
              <a:rPr lang="it-IT" sz="3600" b="1" dirty="0" smtClean="0">
                <a:solidFill>
                  <a:srgbClr val="FF0000"/>
                </a:solidFill>
              </a:rPr>
            </a:br>
            <a:r>
              <a:rPr lang="it-IT" sz="36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4" name="CasellaDiTesto 3"/>
          <p:cNvSpPr txBox="1"/>
          <p:nvPr/>
        </p:nvSpPr>
        <p:spPr>
          <a:xfrm>
            <a:off x="395536" y="1340769"/>
            <a:ext cx="8352928" cy="4801314"/>
          </a:xfrm>
          <a:prstGeom prst="rect">
            <a:avLst/>
          </a:prstGeom>
          <a:solidFill>
            <a:srgbClr val="FFFF00"/>
          </a:solidFill>
          <a:ln w="25400">
            <a:solidFill>
              <a:schemeClr val="accent1"/>
            </a:solidFill>
          </a:ln>
        </p:spPr>
        <p:txBody>
          <a:bodyPr wrap="square" rtlCol="0">
            <a:spAutoFit/>
          </a:bodyPr>
          <a:lstStyle/>
          <a:p>
            <a:pPr algn="just"/>
            <a:r>
              <a:rPr lang="it-IT" b="1" dirty="0" smtClean="0">
                <a:solidFill>
                  <a:srgbClr val="FF0000"/>
                </a:solidFill>
              </a:rPr>
              <a:t>La parete dell'utero</a:t>
            </a:r>
            <a:r>
              <a:rPr lang="it-IT" dirty="0" smtClean="0"/>
              <a:t> è costituita da tre strati di tessuto, che dall'interno verso l'esterno prendono il nome di:</a:t>
            </a:r>
          </a:p>
          <a:p>
            <a:pPr lvl="0" algn="just"/>
            <a:r>
              <a:rPr lang="it-IT" b="1" dirty="0" smtClean="0"/>
              <a:t>endometrio</a:t>
            </a:r>
            <a:r>
              <a:rPr lang="it-IT" dirty="0" smtClean="0"/>
              <a:t>: tonaca mucosa che riveste internamente la cavità uterina</a:t>
            </a:r>
          </a:p>
          <a:p>
            <a:pPr lvl="0" algn="just"/>
            <a:r>
              <a:rPr lang="it-IT" b="1" dirty="0" smtClean="0"/>
              <a:t>miometrio</a:t>
            </a:r>
            <a:r>
              <a:rPr lang="it-IT" dirty="0" smtClean="0"/>
              <a:t>: tonaca muscolare, costituita da uno strato di muscolatura liscia che contribuisce per il 90% c.a. allo spessore complessivo dell'organo</a:t>
            </a:r>
          </a:p>
          <a:p>
            <a:pPr lvl="0" algn="just"/>
            <a:r>
              <a:rPr lang="it-IT" b="1" dirty="0" err="1" smtClean="0"/>
              <a:t>perimetrio</a:t>
            </a:r>
            <a:r>
              <a:rPr lang="it-IT" dirty="0" smtClean="0"/>
              <a:t>: tonaca sierosa, foglietto peritoneale che lo riveste esternamente solo nel corpo e nel fondo (manca nei lati e nella porzione sopravaginale della cervice)</a:t>
            </a:r>
          </a:p>
          <a:p>
            <a:pPr algn="just"/>
            <a:r>
              <a:rPr lang="it-IT" b="1" dirty="0" smtClean="0">
                <a:solidFill>
                  <a:srgbClr val="FF0000"/>
                </a:solidFill>
              </a:rPr>
              <a:t>Nell'utero</a:t>
            </a:r>
            <a:r>
              <a:rPr lang="it-IT" dirty="0" smtClean="0"/>
              <a:t>, dal punto di vista macroscopico, si identifichino quattro diverse regioni:</a:t>
            </a:r>
          </a:p>
          <a:p>
            <a:pPr lvl="0" algn="just"/>
            <a:r>
              <a:rPr lang="it-IT" b="1" dirty="0" smtClean="0"/>
              <a:t>corpo dell'utero</a:t>
            </a:r>
            <a:r>
              <a:rPr lang="it-IT" dirty="0" smtClean="0"/>
              <a:t>: porzione superiore, più espansa e voluminosa; </a:t>
            </a:r>
            <a:r>
              <a:rPr lang="it-IT" b="1" dirty="0" smtClean="0"/>
              <a:t>collo dell'utero o cervice uterina</a:t>
            </a:r>
            <a:r>
              <a:rPr lang="it-IT" dirty="0" smtClean="0"/>
              <a:t>: porzione inferiore, più piccola e ristretta, lunga c.a. 3-4 cm. </a:t>
            </a:r>
            <a:r>
              <a:rPr lang="it-IT" b="1" dirty="0" smtClean="0"/>
              <a:t>istmo dell'utero</a:t>
            </a:r>
            <a:r>
              <a:rPr lang="it-IT" dirty="0" smtClean="0"/>
              <a:t>: strozzatura che divide corpo e collo dell'utero; </a:t>
            </a:r>
            <a:r>
              <a:rPr lang="it-IT" b="1" dirty="0" smtClean="0"/>
              <a:t>fondo o base dell'utero</a:t>
            </a:r>
            <a:r>
              <a:rPr lang="it-IT" dirty="0" smtClean="0"/>
              <a:t>: porzione della cavità uterina situata al di sopra della linea immaginaria che congiunge le due tube di </a:t>
            </a:r>
            <a:r>
              <a:rPr lang="it-IT" dirty="0" err="1" smtClean="0"/>
              <a:t>Falloppio</a:t>
            </a:r>
            <a:r>
              <a:rPr lang="it-IT" dirty="0" smtClean="0"/>
              <a:t>, rivolta verso l'avanti.</a:t>
            </a:r>
          </a:p>
          <a:p>
            <a:pPr lvl="0" algn="just"/>
            <a:r>
              <a:rPr lang="it-IT" b="1" dirty="0" smtClean="0">
                <a:solidFill>
                  <a:srgbClr val="FF0000"/>
                </a:solidFill>
              </a:rPr>
              <a:t>E' uno strato funzionale altamente vascolarizzato</a:t>
            </a:r>
            <a:r>
              <a:rPr lang="it-IT" dirty="0" smtClean="0"/>
              <a:t>, che varia di spessore durante le varie fasi del ciclo e può fornire il letto di impianto per la blastocisti (cellula uovo fecondata). La parte più profonda costituisce il cosiddetto strato basale, molto sottile ed insensibile agli ormoni, che aderisce al miometrio sottostante.</a:t>
            </a:r>
            <a:endParaRPr lang="it-IT" dirty="0"/>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dirty="0"/>
          </a:p>
        </p:txBody>
      </p:sp>
      <p:sp>
        <p:nvSpPr>
          <p:cNvPr id="7" name="Segnaposto numero diapositiva 6"/>
          <p:cNvSpPr>
            <a:spLocks noGrp="1"/>
          </p:cNvSpPr>
          <p:nvPr>
            <p:ph type="sldNum" sz="quarter" idx="12"/>
          </p:nvPr>
        </p:nvSpPr>
        <p:spPr/>
        <p:txBody>
          <a:bodyPr/>
          <a:lstStyle/>
          <a:p>
            <a:fld id="{A18B746F-5C65-4800-B6B2-3BAE1FA58094}" type="slidenum">
              <a:rPr lang="it-IT" smtClean="0"/>
              <a:pPr/>
              <a:t>21</a:t>
            </a:fld>
            <a:endParaRPr lang="it-IT" dirty="0"/>
          </a:p>
        </p:txBody>
      </p:sp>
      <p:sp>
        <p:nvSpPr>
          <p:cNvPr id="8" name="CasellaDiTesto 7"/>
          <p:cNvSpPr txBox="1"/>
          <p:nvPr/>
        </p:nvSpPr>
        <p:spPr>
          <a:xfrm>
            <a:off x="2267744" y="908720"/>
            <a:ext cx="4608512" cy="461665"/>
          </a:xfrm>
          <a:prstGeom prst="rect">
            <a:avLst/>
          </a:prstGeom>
          <a:noFill/>
        </p:spPr>
        <p:txBody>
          <a:bodyPr wrap="square" rtlCol="0">
            <a:spAutoFit/>
          </a:bodyPr>
          <a:lstStyle/>
          <a:p>
            <a:pPr algn="ctr"/>
            <a:r>
              <a:rPr lang="it-IT" sz="2400" b="1" dirty="0" smtClean="0">
                <a:solidFill>
                  <a:srgbClr val="0070C0"/>
                </a:solidFill>
              </a:rPr>
              <a:t>L’endometrio</a:t>
            </a:r>
            <a:endParaRPr lang="it-IT"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1000"/>
                                        <p:tgtEl>
                                          <p:spTgt spid="4">
                                            <p:txEl>
                                              <p:pRg st="3" end="3"/>
                                            </p:txEl>
                                          </p:spTgt>
                                        </p:tgtEl>
                                      </p:cBhvr>
                                    </p:animEffect>
                                    <p:anim calcmode="lin" valueType="num">
                                      <p:cBhvr>
                                        <p:cTn id="3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fade">
                                      <p:cBhvr>
                                        <p:cTn id="38" dur="1000"/>
                                        <p:tgtEl>
                                          <p:spTgt spid="4">
                                            <p:txEl>
                                              <p:pRg st="4" end="4"/>
                                            </p:txEl>
                                          </p:spTgt>
                                        </p:tgtEl>
                                      </p:cBhvr>
                                    </p:animEffect>
                                    <p:anim calcmode="lin" valueType="num">
                                      <p:cBhvr>
                                        <p:cTn id="3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fade">
                                      <p:cBhvr>
                                        <p:cTn id="43" dur="1000"/>
                                        <p:tgtEl>
                                          <p:spTgt spid="4">
                                            <p:txEl>
                                              <p:pRg st="5" end="5"/>
                                            </p:txEl>
                                          </p:spTgt>
                                        </p:tgtEl>
                                      </p:cBhvr>
                                    </p:animEffect>
                                    <p:anim calcmode="lin" valueType="num">
                                      <p:cBhvr>
                                        <p:cTn id="44"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4">
                                            <p:txEl>
                                              <p:pRg st="6" end="6"/>
                                            </p:txEl>
                                          </p:spTgt>
                                        </p:tgtEl>
                                        <p:attrNameLst>
                                          <p:attrName>style.visibility</p:attrName>
                                        </p:attrNameLst>
                                      </p:cBhvr>
                                      <p:to>
                                        <p:strVal val="visible"/>
                                      </p:to>
                                    </p:set>
                                    <p:animEffect transition="in" filter="fade">
                                      <p:cBhvr>
                                        <p:cTn id="50" dur="1000"/>
                                        <p:tgtEl>
                                          <p:spTgt spid="4">
                                            <p:txEl>
                                              <p:pRg st="6" end="6"/>
                                            </p:txEl>
                                          </p:spTgt>
                                        </p:tgtEl>
                                      </p:cBhvr>
                                    </p:animEffect>
                                    <p:anim calcmode="lin" valueType="num">
                                      <p:cBhvr>
                                        <p:cTn id="51"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3600" b="1" dirty="0" smtClean="0">
                <a:solidFill>
                  <a:srgbClr val="FF0000"/>
                </a:solidFill>
              </a:rPr>
              <a:t/>
            </a:r>
            <a:br>
              <a:rPr lang="it-IT" sz="3600" b="1" dirty="0" smtClean="0">
                <a:solidFill>
                  <a:srgbClr val="FF0000"/>
                </a:solidFill>
              </a:rPr>
            </a:br>
            <a:r>
              <a:rPr lang="it-IT" sz="36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dirty="0"/>
          </a:p>
        </p:txBody>
      </p:sp>
      <p:sp>
        <p:nvSpPr>
          <p:cNvPr id="7" name="Segnaposto numero diapositiva 6"/>
          <p:cNvSpPr>
            <a:spLocks noGrp="1"/>
          </p:cNvSpPr>
          <p:nvPr>
            <p:ph type="sldNum" sz="quarter" idx="12"/>
          </p:nvPr>
        </p:nvSpPr>
        <p:spPr/>
        <p:txBody>
          <a:bodyPr/>
          <a:lstStyle/>
          <a:p>
            <a:fld id="{A18B746F-5C65-4800-B6B2-3BAE1FA58094}" type="slidenum">
              <a:rPr lang="it-IT" smtClean="0"/>
              <a:pPr/>
              <a:t>22</a:t>
            </a:fld>
            <a:endParaRPr lang="it-IT" dirty="0"/>
          </a:p>
        </p:txBody>
      </p:sp>
      <p:pic>
        <p:nvPicPr>
          <p:cNvPr id="5123" name="Picture 3" descr="C:\Users\Master\Desktop\endo1.jpg"/>
          <p:cNvPicPr>
            <a:picLocks noChangeAspect="1" noChangeArrowheads="1"/>
          </p:cNvPicPr>
          <p:nvPr/>
        </p:nvPicPr>
        <p:blipFill>
          <a:blip r:embed="rId2" cstate="print"/>
          <a:srcRect/>
          <a:stretch>
            <a:fillRect/>
          </a:stretch>
        </p:blipFill>
        <p:spPr bwMode="auto">
          <a:xfrm>
            <a:off x="1403648" y="908720"/>
            <a:ext cx="6696744" cy="5704634"/>
          </a:xfrm>
          <a:prstGeom prst="rect">
            <a:avLst/>
          </a:prstGeom>
          <a:noFill/>
          <a:ln w="25400">
            <a:solidFill>
              <a:schemeClr val="accent1"/>
            </a:solidFill>
          </a:ln>
        </p:spPr>
      </p:pic>
      <p:sp>
        <p:nvSpPr>
          <p:cNvPr id="9" name="Ritorno 8">
            <a:hlinkClick r:id="rId3" action="ppaction://hlinksldjump" highlightClick="1"/>
          </p:cNvPr>
          <p:cNvSpPr/>
          <p:nvPr/>
        </p:nvSpPr>
        <p:spPr>
          <a:xfrm>
            <a:off x="8532440" y="5517232"/>
            <a:ext cx="432048" cy="504056"/>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heel(4)">
                                      <p:cBhvr>
                                        <p:cTn id="7"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4" name="CasellaDiTesto 3"/>
          <p:cNvSpPr txBox="1"/>
          <p:nvPr/>
        </p:nvSpPr>
        <p:spPr>
          <a:xfrm>
            <a:off x="395536" y="1340769"/>
            <a:ext cx="8352928" cy="4801314"/>
          </a:xfrm>
          <a:prstGeom prst="rect">
            <a:avLst/>
          </a:prstGeom>
          <a:solidFill>
            <a:srgbClr val="FFFF00"/>
          </a:solidFill>
          <a:ln w="25400">
            <a:solidFill>
              <a:schemeClr val="accent1"/>
            </a:solidFill>
          </a:ln>
        </p:spPr>
        <p:txBody>
          <a:bodyPr wrap="square" rtlCol="0">
            <a:spAutoFit/>
          </a:bodyPr>
          <a:lstStyle/>
          <a:p>
            <a:pPr algn="just"/>
            <a:r>
              <a:rPr lang="it-IT" b="1" dirty="0" smtClean="0">
                <a:solidFill>
                  <a:srgbClr val="FF0000"/>
                </a:solidFill>
              </a:rPr>
              <a:t>Le tube di </a:t>
            </a:r>
            <a:r>
              <a:rPr lang="it-IT" b="1" dirty="0" err="1" smtClean="0">
                <a:solidFill>
                  <a:srgbClr val="FF0000"/>
                </a:solidFill>
              </a:rPr>
              <a:t>Falloppio</a:t>
            </a:r>
            <a:r>
              <a:rPr lang="it-IT" b="1" dirty="0" smtClean="0">
                <a:solidFill>
                  <a:srgbClr val="FF0000"/>
                </a:solidFill>
              </a:rPr>
              <a:t> </a:t>
            </a:r>
            <a:r>
              <a:rPr lang="it-IT" dirty="0" smtClean="0"/>
              <a:t>consentono il passaggio dell'</a:t>
            </a:r>
            <a:r>
              <a:rPr lang="it-IT" b="1" dirty="0" smtClean="0"/>
              <a:t>ovulo </a:t>
            </a:r>
            <a:r>
              <a:rPr lang="it-IT" dirty="0" smtClean="0"/>
              <a:t>dall'ovaio all'utero. Quando un </a:t>
            </a:r>
            <a:r>
              <a:rPr lang="it-IT" b="1" dirty="0" smtClean="0"/>
              <a:t>ovocita</a:t>
            </a:r>
            <a:r>
              <a:rPr lang="it-IT" dirty="0" smtClean="0"/>
              <a:t> si sviluppa all'interno dell'ovaia, è incapsulato da una sfera di cellule nota come </a:t>
            </a:r>
            <a:r>
              <a:rPr lang="it-IT" b="1" dirty="0" smtClean="0"/>
              <a:t>follicolo ovarico</a:t>
            </a:r>
            <a:r>
              <a:rPr lang="it-IT" dirty="0" smtClean="0"/>
              <a:t>.</a:t>
            </a:r>
          </a:p>
          <a:p>
            <a:pPr algn="just"/>
            <a:r>
              <a:rPr lang="it-IT" b="1" dirty="0" smtClean="0">
                <a:solidFill>
                  <a:srgbClr val="FF0000"/>
                </a:solidFill>
              </a:rPr>
              <a:t>Appena prima </a:t>
            </a:r>
            <a:r>
              <a:rPr lang="it-IT" dirty="0" smtClean="0"/>
              <a:t>dell'</a:t>
            </a:r>
            <a:r>
              <a:rPr lang="it-IT" b="1" dirty="0" smtClean="0"/>
              <a:t>ovulazione</a:t>
            </a:r>
            <a:r>
              <a:rPr lang="it-IT" dirty="0" smtClean="0"/>
              <a:t> l'ovocita primario completa la </a:t>
            </a:r>
            <a:r>
              <a:rPr lang="it-IT" b="1" dirty="0" smtClean="0"/>
              <a:t>meiosi</a:t>
            </a:r>
            <a:r>
              <a:rPr lang="it-IT" dirty="0" smtClean="0"/>
              <a:t>   e va a formare il primo corpo polare mentre l'ovocita secondario viene arrestato nella </a:t>
            </a:r>
            <a:r>
              <a:rPr lang="it-IT" b="1" dirty="0" smtClean="0"/>
              <a:t>metafase </a:t>
            </a:r>
            <a:r>
              <a:rPr lang="it-IT" dirty="0" smtClean="0"/>
              <a:t>della meiosi II. L'ovocita secondario viene quindi ovulato. </a:t>
            </a:r>
          </a:p>
          <a:p>
            <a:pPr algn="just"/>
            <a:r>
              <a:rPr lang="it-IT" b="1" dirty="0" smtClean="0">
                <a:solidFill>
                  <a:srgbClr val="FF0000"/>
                </a:solidFill>
              </a:rPr>
              <a:t>Il follicolo e la parete dell'ovaio </a:t>
            </a:r>
            <a:r>
              <a:rPr lang="it-IT" dirty="0" smtClean="0"/>
              <a:t>si rompono, consentendo il rilascio dell'ovocita secondario. L'ovocita secondario viene catturato dall'estremità fimbriata e viaggia verso l'ampolla del tubo uterino dove viene raggiunto dallo spermatozoo, per dare luogo alla </a:t>
            </a:r>
            <a:r>
              <a:rPr lang="it-IT" b="1" dirty="0" smtClean="0"/>
              <a:t>fecondazione</a:t>
            </a:r>
            <a:r>
              <a:rPr lang="it-IT" dirty="0" smtClean="0"/>
              <a:t>; la meiosi II viene così completata. </a:t>
            </a:r>
          </a:p>
          <a:p>
            <a:pPr algn="just"/>
            <a:r>
              <a:rPr lang="it-IT" b="1" dirty="0" smtClean="0">
                <a:solidFill>
                  <a:srgbClr val="FF0000"/>
                </a:solidFill>
              </a:rPr>
              <a:t>L'ovulo fecondato, </a:t>
            </a:r>
            <a:r>
              <a:rPr lang="it-IT" dirty="0" smtClean="0"/>
              <a:t>ora uno </a:t>
            </a:r>
            <a:r>
              <a:rPr lang="it-IT" b="1" dirty="0" smtClean="0"/>
              <a:t>zigote</a:t>
            </a:r>
            <a:r>
              <a:rPr lang="it-IT" dirty="0" smtClean="0"/>
              <a:t>, viaggia verso l'utero aiutato dalle ciglia e dalla muscolatura delle tube. Dopo circa cinque giorni l'embrione entra nella cavità uterina e il sesto giorno circa si va a impiantare sulla parete dell'</a:t>
            </a:r>
            <a:r>
              <a:rPr lang="it-IT" b="1" dirty="0" smtClean="0"/>
              <a:t>utero</a:t>
            </a:r>
            <a:r>
              <a:rPr lang="it-IT" dirty="0" smtClean="0"/>
              <a:t>.</a:t>
            </a:r>
          </a:p>
          <a:p>
            <a:pPr algn="just"/>
            <a:r>
              <a:rPr lang="it-IT" b="1" dirty="0" smtClean="0">
                <a:solidFill>
                  <a:srgbClr val="FF0000"/>
                </a:solidFill>
              </a:rPr>
              <a:t>l rilascio di un ovocita non si alterna </a:t>
            </a:r>
            <a:r>
              <a:rPr lang="it-IT" dirty="0" smtClean="0"/>
              <a:t>tra le due ovaie e sembra essere casuale. Dopo aver rimosso un'ovaia, la rimanente produce un ovulo ogni mese.</a:t>
            </a:r>
          </a:p>
          <a:p>
            <a:pPr algn="just"/>
            <a:r>
              <a:rPr lang="it-IT" b="1" dirty="0" smtClean="0">
                <a:solidFill>
                  <a:srgbClr val="FF0000"/>
                </a:solidFill>
              </a:rPr>
              <a:t>Quando l'embrione si impianta </a:t>
            </a:r>
            <a:r>
              <a:rPr lang="it-IT" dirty="0" smtClean="0"/>
              <a:t>nella tuba di </a:t>
            </a:r>
            <a:r>
              <a:rPr lang="it-IT" dirty="0" err="1" smtClean="0"/>
              <a:t>Falloppio</a:t>
            </a:r>
            <a:r>
              <a:rPr lang="it-IT" dirty="0" smtClean="0"/>
              <a:t> invece che nell'utero, si ha una </a:t>
            </a:r>
            <a:r>
              <a:rPr lang="it-IT" b="1" dirty="0" smtClean="0"/>
              <a:t>gravidanza extrauterina</a:t>
            </a:r>
            <a:r>
              <a:rPr lang="it-IT" dirty="0" smtClean="0"/>
              <a:t>.</a:t>
            </a:r>
            <a:endParaRPr lang="it-IT" dirty="0"/>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23</a:t>
            </a:fld>
            <a:endParaRPr lang="it-IT" dirty="0"/>
          </a:p>
        </p:txBody>
      </p:sp>
      <p:sp>
        <p:nvSpPr>
          <p:cNvPr id="8" name="CasellaDiTesto 7"/>
          <p:cNvSpPr txBox="1"/>
          <p:nvPr/>
        </p:nvSpPr>
        <p:spPr>
          <a:xfrm>
            <a:off x="2267744" y="908720"/>
            <a:ext cx="4608512" cy="461665"/>
          </a:xfrm>
          <a:prstGeom prst="rect">
            <a:avLst/>
          </a:prstGeom>
          <a:noFill/>
        </p:spPr>
        <p:txBody>
          <a:bodyPr wrap="square" rtlCol="0">
            <a:spAutoFit/>
          </a:bodyPr>
          <a:lstStyle/>
          <a:p>
            <a:pPr algn="ctr"/>
            <a:r>
              <a:rPr lang="it-IT" sz="2400" b="1" dirty="0" smtClean="0">
                <a:solidFill>
                  <a:srgbClr val="0070C0"/>
                </a:solidFill>
              </a:rPr>
              <a:t>Tube di </a:t>
            </a:r>
            <a:r>
              <a:rPr lang="it-IT" sz="2400" b="1" dirty="0" err="1" smtClean="0">
                <a:solidFill>
                  <a:srgbClr val="0070C0"/>
                </a:solidFill>
              </a:rPr>
              <a:t>Falloppio</a:t>
            </a:r>
            <a:endParaRPr lang="it-IT"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anim calcmode="lin" valueType="num">
                                      <p:cBhvr>
                                        <p:cTn id="3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anim calcmode="lin" valueType="num">
                                      <p:cBhvr>
                                        <p:cTn id="4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Effect transition="in" filter="fade">
                                      <p:cBhvr>
                                        <p:cTn id="51" dur="1000"/>
                                        <p:tgtEl>
                                          <p:spTgt spid="4">
                                            <p:txEl>
                                              <p:pRg st="5" end="5"/>
                                            </p:txEl>
                                          </p:spTgt>
                                        </p:tgtEl>
                                      </p:cBhvr>
                                    </p:animEffect>
                                    <p:anim calcmode="lin" valueType="num">
                                      <p:cBhvr>
                                        <p:cTn id="5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24</a:t>
            </a:fld>
            <a:endParaRPr lang="it-IT" dirty="0"/>
          </a:p>
        </p:txBody>
      </p:sp>
      <p:pic>
        <p:nvPicPr>
          <p:cNvPr id="45058" name="Picture 2" descr="C:\Users\Master\Desktop\Ultime foto\tube.jpg"/>
          <p:cNvPicPr>
            <a:picLocks noChangeAspect="1" noChangeArrowheads="1"/>
          </p:cNvPicPr>
          <p:nvPr/>
        </p:nvPicPr>
        <p:blipFill>
          <a:blip r:embed="rId2" cstate="print"/>
          <a:srcRect l="2834" t="3978" r="3656" b="4523"/>
          <a:stretch>
            <a:fillRect/>
          </a:stretch>
        </p:blipFill>
        <p:spPr bwMode="auto">
          <a:xfrm>
            <a:off x="755576" y="980728"/>
            <a:ext cx="7748686" cy="5400600"/>
          </a:xfrm>
          <a:prstGeom prst="rect">
            <a:avLst/>
          </a:prstGeom>
          <a:noFill/>
          <a:ln w="25400">
            <a:solidFill>
              <a:schemeClr val="accent1"/>
            </a:solidFill>
          </a:ln>
        </p:spPr>
      </p:pic>
      <p:sp>
        <p:nvSpPr>
          <p:cNvPr id="9" name="Ritorno 8">
            <a:hlinkClick r:id="rId3" action="ppaction://hlinksldjump" highlightClick="1"/>
          </p:cNvPr>
          <p:cNvSpPr/>
          <p:nvPr/>
        </p:nvSpPr>
        <p:spPr>
          <a:xfrm>
            <a:off x="8532440" y="5517232"/>
            <a:ext cx="432048" cy="504056"/>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wheel(4)">
                                      <p:cBhvr>
                                        <p:cTn id="7" dur="20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36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4" name="CasellaDiTesto 3"/>
          <p:cNvSpPr txBox="1"/>
          <p:nvPr/>
        </p:nvSpPr>
        <p:spPr>
          <a:xfrm>
            <a:off x="395536" y="1340769"/>
            <a:ext cx="8352928" cy="4031873"/>
          </a:xfrm>
          <a:prstGeom prst="rect">
            <a:avLst/>
          </a:prstGeom>
          <a:solidFill>
            <a:srgbClr val="FFFF00"/>
          </a:solidFill>
          <a:ln w="25400">
            <a:solidFill>
              <a:schemeClr val="accent1"/>
            </a:solidFill>
          </a:ln>
        </p:spPr>
        <p:txBody>
          <a:bodyPr wrap="square" rtlCol="0">
            <a:spAutoFit/>
          </a:bodyPr>
          <a:lstStyle/>
          <a:p>
            <a:pPr algn="just"/>
            <a:r>
              <a:rPr lang="it-IT" sz="1600" b="1" dirty="0" smtClean="0">
                <a:solidFill>
                  <a:srgbClr val="FF0000"/>
                </a:solidFill>
              </a:rPr>
              <a:t>L'ovaia è organo pieno nei mammiferi</a:t>
            </a:r>
            <a:r>
              <a:rPr lang="it-IT" sz="1600" dirty="0" smtClean="0"/>
              <a:t>, è pari e simmetrico e ha la forma e la grandezza di una grossa mandorla. È situato ai lati dell'utero, in prossimità delle pareti laterali della pelvi femminile. </a:t>
            </a:r>
          </a:p>
          <a:p>
            <a:pPr algn="just"/>
            <a:r>
              <a:rPr lang="it-IT" sz="1600" b="1" dirty="0" smtClean="0">
                <a:solidFill>
                  <a:srgbClr val="FF0000"/>
                </a:solidFill>
              </a:rPr>
              <a:t>Le ovaie sono importanti </a:t>
            </a:r>
            <a:r>
              <a:rPr lang="it-IT" sz="1600" dirty="0" smtClean="0"/>
              <a:t>sia dal punto di vista riproduttivo, in quanto producono le cellule germinali femminili o ovociti, sia dal punto di vista endocrinologico, in quanto secernono ormoni. </a:t>
            </a:r>
          </a:p>
          <a:p>
            <a:pPr algn="just"/>
            <a:r>
              <a:rPr lang="it-IT" sz="1600" b="1" dirty="0" smtClean="0">
                <a:solidFill>
                  <a:srgbClr val="FF0000"/>
                </a:solidFill>
              </a:rPr>
              <a:t>L'ovario è rivestito </a:t>
            </a:r>
            <a:r>
              <a:rPr lang="it-IT" sz="1600" dirty="0" smtClean="0"/>
              <a:t>esternamente da un epitelio superficiale, il quale è fragile e sottile ma ha un'elevata capacità rigenerativa, utile in seguito alla deiscenza del follicolo; questo epitelio poggia su uno strato connettivale denso detto falsa </a:t>
            </a:r>
            <a:r>
              <a:rPr lang="it-IT" sz="1600" dirty="0" err="1" smtClean="0"/>
              <a:t>albuginea</a:t>
            </a:r>
            <a:r>
              <a:rPr lang="it-IT" sz="1600" dirty="0" smtClean="0"/>
              <a:t> che delimita il parenchima dell'organo.</a:t>
            </a:r>
          </a:p>
          <a:p>
            <a:pPr algn="just"/>
            <a:r>
              <a:rPr lang="it-IT" sz="1600" b="1" dirty="0" smtClean="0">
                <a:solidFill>
                  <a:srgbClr val="FF0000"/>
                </a:solidFill>
              </a:rPr>
              <a:t>Quest'ultimo</a:t>
            </a:r>
            <a:r>
              <a:rPr lang="it-IT" sz="1600" dirty="0" smtClean="0"/>
              <a:t> è formato da una zona corticale periferica e da una midollare centrale. La zona corticale è caratterizzata dalla presenza di follicoli oofori in vari stadi di maturazione, e sono immersi in uno stroma di tessuto connettivo ricco di cellule fusate che partecipano alle modificazioni dei follicoli durante il ciclo ovarico.</a:t>
            </a:r>
          </a:p>
          <a:p>
            <a:pPr algn="just"/>
            <a:r>
              <a:rPr lang="it-IT" sz="1600" b="1" dirty="0" smtClean="0">
                <a:solidFill>
                  <a:srgbClr val="FF0000"/>
                </a:solidFill>
              </a:rPr>
              <a:t>I follicoli oofori </a:t>
            </a:r>
            <a:r>
              <a:rPr lang="it-IT" sz="1600" dirty="0" smtClean="0"/>
              <a:t>si distinguono in: primordiali, primari, secondari, vescicolosi, maturi e </a:t>
            </a:r>
            <a:r>
              <a:rPr lang="it-IT" sz="1600" dirty="0" err="1" smtClean="0"/>
              <a:t>atresici</a:t>
            </a:r>
            <a:r>
              <a:rPr lang="it-IT" sz="1600" dirty="0" smtClean="0"/>
              <a:t>. La zona midollare si trova al centro dell'organo ed è costituita da tessuto connettivo lasso. </a:t>
            </a:r>
          </a:p>
          <a:p>
            <a:pPr algn="just"/>
            <a:r>
              <a:rPr lang="it-IT" sz="1600" b="1" dirty="0" smtClean="0">
                <a:solidFill>
                  <a:srgbClr val="FF0000"/>
                </a:solidFill>
              </a:rPr>
              <a:t>Ha un aspetto spugnoso </a:t>
            </a:r>
            <a:r>
              <a:rPr lang="it-IT" sz="1600" dirty="0" smtClean="0"/>
              <a:t>di colore rosso, per la presenza di numerosi vasi che l'attraversano, i quali formano una sorta di tessuto erettile che riempiendosi di sangue facilita lo scoppio dei follicoli. La midollare raggiunge la superficie solo in corrispondenza dell'ilo.</a:t>
            </a:r>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dirty="0"/>
          </a:p>
        </p:txBody>
      </p:sp>
      <p:sp>
        <p:nvSpPr>
          <p:cNvPr id="7" name="Segnaposto numero diapositiva 6"/>
          <p:cNvSpPr>
            <a:spLocks noGrp="1"/>
          </p:cNvSpPr>
          <p:nvPr>
            <p:ph type="sldNum" sz="quarter" idx="12"/>
          </p:nvPr>
        </p:nvSpPr>
        <p:spPr/>
        <p:txBody>
          <a:bodyPr/>
          <a:lstStyle/>
          <a:p>
            <a:fld id="{A18B746F-5C65-4800-B6B2-3BAE1FA58094}" type="slidenum">
              <a:rPr lang="it-IT" smtClean="0"/>
              <a:pPr/>
              <a:t>25</a:t>
            </a:fld>
            <a:endParaRPr lang="it-IT" dirty="0"/>
          </a:p>
        </p:txBody>
      </p:sp>
      <p:sp>
        <p:nvSpPr>
          <p:cNvPr id="8" name="CasellaDiTesto 7"/>
          <p:cNvSpPr txBox="1"/>
          <p:nvPr/>
        </p:nvSpPr>
        <p:spPr>
          <a:xfrm>
            <a:off x="2267744" y="908720"/>
            <a:ext cx="4608512" cy="461665"/>
          </a:xfrm>
          <a:prstGeom prst="rect">
            <a:avLst/>
          </a:prstGeom>
          <a:noFill/>
        </p:spPr>
        <p:txBody>
          <a:bodyPr wrap="square" rtlCol="0">
            <a:spAutoFit/>
          </a:bodyPr>
          <a:lstStyle/>
          <a:p>
            <a:pPr algn="ctr"/>
            <a:r>
              <a:rPr lang="it-IT" sz="2400" b="1" dirty="0" smtClean="0">
                <a:solidFill>
                  <a:srgbClr val="0070C0"/>
                </a:solidFill>
              </a:rPr>
              <a:t>Le ovaie</a:t>
            </a:r>
            <a:endParaRPr lang="it-IT"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anim calcmode="lin" valueType="num">
                                      <p:cBhvr>
                                        <p:cTn id="3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anim calcmode="lin" valueType="num">
                                      <p:cBhvr>
                                        <p:cTn id="4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Effect transition="in" filter="fade">
                                      <p:cBhvr>
                                        <p:cTn id="51" dur="1000"/>
                                        <p:tgtEl>
                                          <p:spTgt spid="4">
                                            <p:txEl>
                                              <p:pRg st="5" end="5"/>
                                            </p:txEl>
                                          </p:spTgt>
                                        </p:tgtEl>
                                      </p:cBhvr>
                                    </p:animEffect>
                                    <p:anim calcmode="lin" valueType="num">
                                      <p:cBhvr>
                                        <p:cTn id="5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dirty="0"/>
          </a:p>
        </p:txBody>
      </p:sp>
      <p:sp>
        <p:nvSpPr>
          <p:cNvPr id="7" name="Segnaposto numero diapositiva 6"/>
          <p:cNvSpPr>
            <a:spLocks noGrp="1"/>
          </p:cNvSpPr>
          <p:nvPr>
            <p:ph type="sldNum" sz="quarter" idx="12"/>
          </p:nvPr>
        </p:nvSpPr>
        <p:spPr/>
        <p:txBody>
          <a:bodyPr/>
          <a:lstStyle/>
          <a:p>
            <a:fld id="{A18B746F-5C65-4800-B6B2-3BAE1FA58094}" type="slidenum">
              <a:rPr lang="it-IT" smtClean="0"/>
              <a:pPr/>
              <a:t>26</a:t>
            </a:fld>
            <a:endParaRPr lang="it-IT" dirty="0"/>
          </a:p>
        </p:txBody>
      </p:sp>
      <p:pic>
        <p:nvPicPr>
          <p:cNvPr id="47106" name="Picture 2" descr="C:\Users\Master\Desktop\Ultime foto\ovaio.jpg"/>
          <p:cNvPicPr>
            <a:picLocks noChangeAspect="1" noChangeArrowheads="1"/>
          </p:cNvPicPr>
          <p:nvPr/>
        </p:nvPicPr>
        <p:blipFill>
          <a:blip r:embed="rId2" cstate="print"/>
          <a:srcRect/>
          <a:stretch>
            <a:fillRect/>
          </a:stretch>
        </p:blipFill>
        <p:spPr bwMode="auto">
          <a:xfrm>
            <a:off x="179512" y="1052736"/>
            <a:ext cx="8743828" cy="4896544"/>
          </a:xfrm>
          <a:prstGeom prst="rect">
            <a:avLst/>
          </a:prstGeom>
          <a:noFill/>
          <a:ln w="25400">
            <a:solidFill>
              <a:schemeClr val="accent1"/>
            </a:solidFill>
          </a:ln>
        </p:spPr>
      </p:pic>
      <p:sp>
        <p:nvSpPr>
          <p:cNvPr id="9" name="Ritorno 8">
            <a:hlinkClick r:id="rId3" action="ppaction://hlinksldjump" highlightClick="1"/>
          </p:cNvPr>
          <p:cNvSpPr/>
          <p:nvPr/>
        </p:nvSpPr>
        <p:spPr>
          <a:xfrm>
            <a:off x="8028384" y="5373216"/>
            <a:ext cx="432048" cy="504056"/>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wheel(4)">
                                      <p:cBhvr>
                                        <p:cTn id="7" dur="20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36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4" name="CasellaDiTesto 3"/>
          <p:cNvSpPr txBox="1"/>
          <p:nvPr/>
        </p:nvSpPr>
        <p:spPr>
          <a:xfrm>
            <a:off x="395536" y="1340769"/>
            <a:ext cx="8352928" cy="4770537"/>
          </a:xfrm>
          <a:prstGeom prst="rect">
            <a:avLst/>
          </a:prstGeom>
          <a:solidFill>
            <a:srgbClr val="FFFF00"/>
          </a:solidFill>
          <a:ln w="25400">
            <a:solidFill>
              <a:schemeClr val="accent1"/>
            </a:solidFill>
          </a:ln>
        </p:spPr>
        <p:txBody>
          <a:bodyPr wrap="square" rtlCol="0">
            <a:spAutoFit/>
          </a:bodyPr>
          <a:lstStyle/>
          <a:p>
            <a:pPr algn="just"/>
            <a:r>
              <a:rPr lang="it-IT" sz="1600" b="1" dirty="0" smtClean="0">
                <a:solidFill>
                  <a:srgbClr val="FF0000"/>
                </a:solidFill>
              </a:rPr>
              <a:t>L'ovulazione è il momento </a:t>
            </a:r>
            <a:r>
              <a:rPr lang="it-IT" sz="1600" dirty="0" smtClean="0"/>
              <a:t>durante il quale l'ovocita viene espulso dalle ovaie e avviene di norma attorno al quattordicesimo giorno del ciclo mestruale (cioè, mediamente, dai 16 ai 12 giorni prima dell'inizio del flusso mestruale), in corrispondenza di un picco di ormoni LH e estrogeni.</a:t>
            </a:r>
          </a:p>
          <a:p>
            <a:pPr algn="just"/>
            <a:r>
              <a:rPr lang="it-IT" sz="1600" b="1" dirty="0" smtClean="0">
                <a:solidFill>
                  <a:srgbClr val="FF0000"/>
                </a:solidFill>
              </a:rPr>
              <a:t>Quando il follicolo ovarico </a:t>
            </a:r>
            <a:r>
              <a:rPr lang="it-IT" sz="1600" dirty="0" smtClean="0"/>
              <a:t>raggiunge le sue massime dimensioni provoca un rigonfiamento visibile sulla superficie dell'ovaia che prende l'aspetto di un'area </a:t>
            </a:r>
            <a:r>
              <a:rPr lang="it-IT" sz="1600" dirty="0" err="1" smtClean="0"/>
              <a:t>avascolare</a:t>
            </a:r>
            <a:r>
              <a:rPr lang="it-IT" sz="1600" dirty="0" smtClean="0"/>
              <a:t>, biancastra chiamata </a:t>
            </a:r>
            <a:r>
              <a:rPr lang="it-IT" sz="1600" b="1" dirty="0" smtClean="0"/>
              <a:t>stigma</a:t>
            </a:r>
            <a:r>
              <a:rPr lang="it-IT" sz="1600" dirty="0" smtClean="0"/>
              <a:t>. </a:t>
            </a:r>
          </a:p>
          <a:p>
            <a:pPr algn="just"/>
            <a:r>
              <a:rPr lang="it-IT" sz="1600" b="1" dirty="0" smtClean="0">
                <a:solidFill>
                  <a:srgbClr val="FF0000"/>
                </a:solidFill>
              </a:rPr>
              <a:t>A questo punto il follicolo </a:t>
            </a:r>
            <a:r>
              <a:rPr lang="it-IT" sz="1600" dirty="0" smtClean="0"/>
              <a:t>è separato dalla cavità peritoneale soltanto da uno strato di cellule sottilissimo.  La rottura del follicolo è provocata dall'azione di enzimi litici (plasmina, </a:t>
            </a:r>
            <a:r>
              <a:rPr lang="it-IT" sz="1600" dirty="0" err="1" smtClean="0"/>
              <a:t>collagenasi</a:t>
            </a:r>
            <a:r>
              <a:rPr lang="it-IT" sz="1600" dirty="0" smtClean="0"/>
              <a:t>).</a:t>
            </a:r>
          </a:p>
          <a:p>
            <a:pPr algn="just"/>
            <a:r>
              <a:rPr lang="it-IT" sz="1600" b="1" dirty="0" smtClean="0">
                <a:solidFill>
                  <a:srgbClr val="FF0000"/>
                </a:solidFill>
              </a:rPr>
              <a:t>La pressione del liquido </a:t>
            </a:r>
            <a:r>
              <a:rPr lang="it-IT" sz="1600" dirty="0" smtClean="0"/>
              <a:t>contenuto nel follicolo si riduce gradatamente e perciò la rottura dello stigma non è un fenomeno esplosivo: l'ovocita, circondato da alcune cellule del </a:t>
            </a:r>
            <a:r>
              <a:rPr lang="it-IT" sz="1600" b="1" i="1" dirty="0" smtClean="0"/>
              <a:t>cumulo ooforo</a:t>
            </a:r>
            <a:r>
              <a:rPr lang="it-IT" sz="1600" dirty="0" smtClean="0"/>
              <a:t> (che vanno a formare la corona radiata) viene espulso lentamente dall'ovaia insieme al liquido </a:t>
            </a:r>
            <a:r>
              <a:rPr lang="it-IT" sz="1600" dirty="0" err="1" smtClean="0"/>
              <a:t>antrale</a:t>
            </a:r>
            <a:r>
              <a:rPr lang="it-IT" sz="1600" dirty="0" smtClean="0"/>
              <a:t>. </a:t>
            </a:r>
          </a:p>
          <a:p>
            <a:pPr algn="just"/>
            <a:r>
              <a:rPr lang="it-IT" sz="1600" b="1" dirty="0" smtClean="0">
                <a:solidFill>
                  <a:srgbClr val="FF0000"/>
                </a:solidFill>
              </a:rPr>
              <a:t>A questo punto le fimbrie dell'ovidotto</a:t>
            </a:r>
            <a:r>
              <a:rPr lang="it-IT" sz="1600" dirty="0" smtClean="0"/>
              <a:t>, che nel periodo dell'ovulazione si sono avvicinate alle ovaie, catturano l'ovocita e lo spingono all'interno dell'ovidotto.</a:t>
            </a:r>
          </a:p>
          <a:p>
            <a:pPr algn="just"/>
            <a:r>
              <a:rPr lang="it-IT" sz="1600" b="1" dirty="0" smtClean="0">
                <a:solidFill>
                  <a:srgbClr val="FF0000"/>
                </a:solidFill>
              </a:rPr>
              <a:t>Al momento dell'ovulazione </a:t>
            </a:r>
            <a:r>
              <a:rPr lang="it-IT" sz="1600" dirty="0" smtClean="0"/>
              <a:t>anche la membrana propria che separava la </a:t>
            </a:r>
            <a:r>
              <a:rPr lang="it-IT" sz="1600" b="1" dirty="0" smtClean="0"/>
              <a:t>teca dalla granulosa </a:t>
            </a:r>
            <a:r>
              <a:rPr lang="it-IT" sz="1600" dirty="0" smtClean="0"/>
              <a:t>si rompe, vascolarizzando la granulosa e formando un coagulo al centro di quel che resta del follicolo ovulato.</a:t>
            </a:r>
          </a:p>
          <a:p>
            <a:pPr algn="just"/>
            <a:r>
              <a:rPr lang="it-IT" sz="1600" b="1" dirty="0" smtClean="0">
                <a:solidFill>
                  <a:srgbClr val="FF0000"/>
                </a:solidFill>
              </a:rPr>
              <a:t>Oltre all'ovocita</a:t>
            </a:r>
            <a:r>
              <a:rPr lang="it-IT" sz="1600" dirty="0" smtClean="0"/>
              <a:t>, viene rilasciato anche il </a:t>
            </a:r>
            <a:r>
              <a:rPr lang="it-IT" sz="1600" i="1" dirty="0" smtClean="0"/>
              <a:t>liquor </a:t>
            </a:r>
            <a:r>
              <a:rPr lang="it-IT" sz="1600" i="1" dirty="0" err="1" smtClean="0"/>
              <a:t>folliculi</a:t>
            </a:r>
            <a:r>
              <a:rPr lang="it-IT" sz="1600" dirty="0" smtClean="0"/>
              <a:t>: uno dei suoi componenti è un ormone, la follicolina, che è responsabile in parte dell'appetito sessuale e della proliferazione cellulare.</a:t>
            </a:r>
          </a:p>
          <a:p>
            <a:pPr algn="just"/>
            <a:r>
              <a:rPr lang="it-IT" sz="1600" dirty="0" smtClean="0"/>
              <a:t>Inizia così la trasformazione di questa struttura in </a:t>
            </a:r>
            <a:r>
              <a:rPr lang="it-IT" sz="1600" b="1" dirty="0" smtClean="0"/>
              <a:t>corpo luteo</a:t>
            </a:r>
            <a:r>
              <a:rPr lang="it-IT" sz="1600" dirty="0" smtClean="0"/>
              <a:t>.</a:t>
            </a:r>
            <a:endParaRPr lang="it-IT" sz="1600" dirty="0"/>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dirty="0"/>
          </a:p>
        </p:txBody>
      </p:sp>
      <p:sp>
        <p:nvSpPr>
          <p:cNvPr id="7" name="Segnaposto numero diapositiva 6"/>
          <p:cNvSpPr>
            <a:spLocks noGrp="1"/>
          </p:cNvSpPr>
          <p:nvPr>
            <p:ph type="sldNum" sz="quarter" idx="12"/>
          </p:nvPr>
        </p:nvSpPr>
        <p:spPr/>
        <p:txBody>
          <a:bodyPr/>
          <a:lstStyle/>
          <a:p>
            <a:fld id="{A18B746F-5C65-4800-B6B2-3BAE1FA58094}" type="slidenum">
              <a:rPr lang="it-IT" smtClean="0"/>
              <a:pPr/>
              <a:t>27</a:t>
            </a:fld>
            <a:endParaRPr lang="it-IT" dirty="0"/>
          </a:p>
        </p:txBody>
      </p:sp>
      <p:sp>
        <p:nvSpPr>
          <p:cNvPr id="8" name="CasellaDiTesto 7"/>
          <p:cNvSpPr txBox="1"/>
          <p:nvPr/>
        </p:nvSpPr>
        <p:spPr>
          <a:xfrm>
            <a:off x="2267744" y="908720"/>
            <a:ext cx="4608512" cy="461665"/>
          </a:xfrm>
          <a:prstGeom prst="rect">
            <a:avLst/>
          </a:prstGeom>
          <a:noFill/>
        </p:spPr>
        <p:txBody>
          <a:bodyPr wrap="square" rtlCol="0">
            <a:spAutoFit/>
          </a:bodyPr>
          <a:lstStyle/>
          <a:p>
            <a:pPr algn="ctr"/>
            <a:r>
              <a:rPr lang="it-IT" sz="2400" b="1" dirty="0" smtClean="0">
                <a:solidFill>
                  <a:srgbClr val="0070C0"/>
                </a:solidFill>
              </a:rPr>
              <a:t>L’ovulazione</a:t>
            </a:r>
            <a:endParaRPr lang="it-IT"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anim calcmode="lin" valueType="num">
                                      <p:cBhvr>
                                        <p:cTn id="3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anim calcmode="lin" valueType="num">
                                      <p:cBhvr>
                                        <p:cTn id="4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Effect transition="in" filter="fade">
                                      <p:cBhvr>
                                        <p:cTn id="51" dur="1000"/>
                                        <p:tgtEl>
                                          <p:spTgt spid="4">
                                            <p:txEl>
                                              <p:pRg st="5" end="5"/>
                                            </p:txEl>
                                          </p:spTgt>
                                        </p:tgtEl>
                                      </p:cBhvr>
                                    </p:animEffect>
                                    <p:anim calcmode="lin" valueType="num">
                                      <p:cBhvr>
                                        <p:cTn id="5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4">
                                            <p:txEl>
                                              <p:pRg st="6" end="6"/>
                                            </p:txEl>
                                          </p:spTgt>
                                        </p:tgtEl>
                                        <p:attrNameLst>
                                          <p:attrName>style.visibility</p:attrName>
                                        </p:attrNameLst>
                                      </p:cBhvr>
                                      <p:to>
                                        <p:strVal val="visible"/>
                                      </p:to>
                                    </p:set>
                                    <p:animEffect transition="in" filter="fade">
                                      <p:cBhvr>
                                        <p:cTn id="58" dur="1000"/>
                                        <p:tgtEl>
                                          <p:spTgt spid="4">
                                            <p:txEl>
                                              <p:pRg st="6" end="6"/>
                                            </p:txEl>
                                          </p:spTgt>
                                        </p:tgtEl>
                                      </p:cBhvr>
                                    </p:animEffect>
                                    <p:anim calcmode="lin" valueType="num">
                                      <p:cBhvr>
                                        <p:cTn id="5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0" dur="1000" fill="hold"/>
                                        <p:tgtEl>
                                          <p:spTgt spid="4">
                                            <p:txEl>
                                              <p:pRg st="6" end="6"/>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Effect transition="in" filter="fade">
                                      <p:cBhvr>
                                        <p:cTn id="63" dur="1000"/>
                                        <p:tgtEl>
                                          <p:spTgt spid="4">
                                            <p:txEl>
                                              <p:pRg st="7" end="7"/>
                                            </p:txEl>
                                          </p:spTgt>
                                        </p:tgtEl>
                                      </p:cBhvr>
                                    </p:animEffect>
                                    <p:anim calcmode="lin" valueType="num">
                                      <p:cBhvr>
                                        <p:cTn id="6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36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dirty="0"/>
          </a:p>
        </p:txBody>
      </p:sp>
      <p:sp>
        <p:nvSpPr>
          <p:cNvPr id="7" name="Segnaposto numero diapositiva 6"/>
          <p:cNvSpPr>
            <a:spLocks noGrp="1"/>
          </p:cNvSpPr>
          <p:nvPr>
            <p:ph type="sldNum" sz="quarter" idx="12"/>
          </p:nvPr>
        </p:nvSpPr>
        <p:spPr>
          <a:xfrm>
            <a:off x="6516216" y="6492875"/>
            <a:ext cx="2133600" cy="365125"/>
          </a:xfrm>
        </p:spPr>
        <p:txBody>
          <a:bodyPr/>
          <a:lstStyle/>
          <a:p>
            <a:fld id="{A18B746F-5C65-4800-B6B2-3BAE1FA58094}" type="slidenum">
              <a:rPr lang="it-IT" smtClean="0"/>
              <a:pPr/>
              <a:t>28</a:t>
            </a:fld>
            <a:endParaRPr lang="it-IT" dirty="0"/>
          </a:p>
        </p:txBody>
      </p:sp>
      <p:pic>
        <p:nvPicPr>
          <p:cNvPr id="3074" name="Picture 2" descr="C:\Users\Master\Desktop\corpo luteo.jpg"/>
          <p:cNvPicPr>
            <a:picLocks noChangeAspect="1" noChangeArrowheads="1"/>
          </p:cNvPicPr>
          <p:nvPr/>
        </p:nvPicPr>
        <p:blipFill>
          <a:blip r:embed="rId2" cstate="print"/>
          <a:srcRect/>
          <a:stretch>
            <a:fillRect/>
          </a:stretch>
        </p:blipFill>
        <p:spPr bwMode="auto">
          <a:xfrm>
            <a:off x="179511" y="980728"/>
            <a:ext cx="8745455" cy="4896544"/>
          </a:xfrm>
          <a:prstGeom prst="rect">
            <a:avLst/>
          </a:prstGeom>
          <a:noFill/>
          <a:ln w="25400">
            <a:solidFill>
              <a:schemeClr val="accent1"/>
            </a:solidFill>
          </a:ln>
        </p:spPr>
      </p:pic>
      <p:sp>
        <p:nvSpPr>
          <p:cNvPr id="9" name="Ritorno 8">
            <a:hlinkClick r:id="rId3" action="ppaction://hlinksldjump" highlightClick="1"/>
          </p:cNvPr>
          <p:cNvSpPr/>
          <p:nvPr/>
        </p:nvSpPr>
        <p:spPr>
          <a:xfrm>
            <a:off x="8244408" y="5373216"/>
            <a:ext cx="432048" cy="504056"/>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4)">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36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4" name="CasellaDiTesto 3"/>
          <p:cNvSpPr txBox="1"/>
          <p:nvPr/>
        </p:nvSpPr>
        <p:spPr>
          <a:xfrm>
            <a:off x="395536" y="1412776"/>
            <a:ext cx="8352928" cy="4093428"/>
          </a:xfrm>
          <a:prstGeom prst="rect">
            <a:avLst/>
          </a:prstGeom>
          <a:solidFill>
            <a:srgbClr val="FFFF00"/>
          </a:solidFill>
          <a:ln w="25400">
            <a:solidFill>
              <a:schemeClr val="accent1"/>
            </a:solidFill>
          </a:ln>
        </p:spPr>
        <p:txBody>
          <a:bodyPr wrap="square" rtlCol="0">
            <a:spAutoFit/>
          </a:bodyPr>
          <a:lstStyle/>
          <a:p>
            <a:pPr algn="just"/>
            <a:r>
              <a:rPr lang="it-IT" sz="2000" b="1" dirty="0" smtClean="0">
                <a:solidFill>
                  <a:srgbClr val="FF0000"/>
                </a:solidFill>
              </a:rPr>
              <a:t>La teca follicolare </a:t>
            </a:r>
            <a:r>
              <a:rPr lang="it-IT" sz="2000" dirty="0" smtClean="0"/>
              <a:t>ha diverse funzioni durante la </a:t>
            </a:r>
            <a:r>
              <a:rPr lang="it-IT" sz="2000" dirty="0" err="1" smtClean="0"/>
              <a:t>follicologenesi</a:t>
            </a:r>
            <a:r>
              <a:rPr lang="it-IT" sz="2000" dirty="0" smtClean="0"/>
              <a:t>. Questi ruoli comprendono la sintesi degli androgeni, favorendo la trasduzione del segnale tra le cellule granulose e gli ovociti durante lo sviluppo, mediante l'istituzione di un sistema vascolare, fornendo sostanze nutritive e supporto al follicolo man mano che matura. </a:t>
            </a:r>
          </a:p>
          <a:p>
            <a:pPr algn="just"/>
            <a:endParaRPr lang="it-IT" sz="2000" dirty="0" smtClean="0"/>
          </a:p>
          <a:p>
            <a:pPr algn="just"/>
            <a:r>
              <a:rPr lang="it-IT" sz="2000" b="1" dirty="0" smtClean="0">
                <a:solidFill>
                  <a:srgbClr val="FF0000"/>
                </a:solidFill>
              </a:rPr>
              <a:t>Le cellule della teca </a:t>
            </a:r>
            <a:r>
              <a:rPr lang="it-IT" sz="2000" dirty="0" smtClean="0"/>
              <a:t>sono responsabili della produzione di </a:t>
            </a:r>
            <a:r>
              <a:rPr lang="it-IT" sz="2000" dirty="0" err="1" smtClean="0"/>
              <a:t>androstenedione</a:t>
            </a:r>
            <a:r>
              <a:rPr lang="it-IT" sz="2000" dirty="0" smtClean="0"/>
              <a:t> e indirettamente della produzione di 17β estradiolo, anche chiamato E2, fornendo alle cellule della granulosa </a:t>
            </a:r>
            <a:r>
              <a:rPr lang="it-IT" sz="2000" dirty="0" err="1" smtClean="0"/>
              <a:t>androstenedione</a:t>
            </a:r>
            <a:r>
              <a:rPr lang="it-IT" sz="2000" dirty="0" smtClean="0"/>
              <a:t> che, con l'aiuto dell'enzima </a:t>
            </a:r>
            <a:r>
              <a:rPr lang="it-IT" sz="2000" dirty="0" err="1" smtClean="0"/>
              <a:t>aromatasi</a:t>
            </a:r>
            <a:r>
              <a:rPr lang="it-IT" sz="2000" dirty="0" smtClean="0"/>
              <a:t>, può essere usato come substrato per questo tipo di estradiolo. </a:t>
            </a:r>
          </a:p>
          <a:p>
            <a:pPr algn="just"/>
            <a:endParaRPr lang="it-IT" sz="2000" dirty="0" smtClean="0"/>
          </a:p>
          <a:p>
            <a:pPr algn="just"/>
            <a:r>
              <a:rPr lang="it-IT" sz="2000" b="1" dirty="0" smtClean="0">
                <a:solidFill>
                  <a:srgbClr val="FF0000"/>
                </a:solidFill>
              </a:rPr>
              <a:t>La teca follicolare </a:t>
            </a:r>
            <a:r>
              <a:rPr lang="it-IT" sz="2000" dirty="0" smtClean="0"/>
              <a:t>e le cellule granulose aiutano a formare il corpo luteo.</a:t>
            </a:r>
            <a:endParaRPr lang="it-IT" sz="2000" dirty="0"/>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29</a:t>
            </a:fld>
            <a:endParaRPr lang="it-IT"/>
          </a:p>
        </p:txBody>
      </p:sp>
      <p:sp>
        <p:nvSpPr>
          <p:cNvPr id="8" name="CasellaDiTesto 7"/>
          <p:cNvSpPr txBox="1"/>
          <p:nvPr/>
        </p:nvSpPr>
        <p:spPr>
          <a:xfrm>
            <a:off x="2267744" y="908720"/>
            <a:ext cx="4608512" cy="461665"/>
          </a:xfrm>
          <a:prstGeom prst="rect">
            <a:avLst/>
          </a:prstGeom>
          <a:noFill/>
        </p:spPr>
        <p:txBody>
          <a:bodyPr wrap="square" rtlCol="0">
            <a:spAutoFit/>
          </a:bodyPr>
          <a:lstStyle/>
          <a:p>
            <a:pPr algn="ctr"/>
            <a:r>
              <a:rPr lang="it-IT" sz="2400" b="1" dirty="0" smtClean="0">
                <a:solidFill>
                  <a:srgbClr val="0070C0"/>
                </a:solidFill>
              </a:rPr>
              <a:t>Le cellule </a:t>
            </a:r>
            <a:r>
              <a:rPr lang="it-IT" sz="2400" b="1" dirty="0" err="1" smtClean="0">
                <a:solidFill>
                  <a:srgbClr val="0070C0"/>
                </a:solidFill>
              </a:rPr>
              <a:t>tecali</a:t>
            </a:r>
            <a:endParaRPr lang="it-IT"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1000"/>
                                        <p:tgtEl>
                                          <p:spTgt spid="4">
                                            <p:txEl>
                                              <p:pRg st="2" end="2"/>
                                            </p:txEl>
                                          </p:spTgt>
                                        </p:tgtEl>
                                      </p:cBhvr>
                                    </p:animEffect>
                                    <p:anim calcmode="lin" valueType="num">
                                      <p:cBhvr>
                                        <p:cTn id="2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1000"/>
                                        <p:tgtEl>
                                          <p:spTgt spid="4">
                                            <p:txEl>
                                              <p:pRg st="4" end="4"/>
                                            </p:txEl>
                                          </p:spTgt>
                                        </p:tgtEl>
                                      </p:cBhvr>
                                    </p:animEffect>
                                    <p:anim calcmode="lin" valueType="num">
                                      <p:cBhvr>
                                        <p:cTn id="3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36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4" name="CasellaDiTesto 3"/>
          <p:cNvSpPr txBox="1"/>
          <p:nvPr/>
        </p:nvSpPr>
        <p:spPr>
          <a:xfrm>
            <a:off x="395536" y="1556792"/>
            <a:ext cx="8352928" cy="4093428"/>
          </a:xfrm>
          <a:prstGeom prst="rect">
            <a:avLst/>
          </a:prstGeom>
          <a:solidFill>
            <a:srgbClr val="FFFF00"/>
          </a:solidFill>
          <a:ln w="25400">
            <a:solidFill>
              <a:schemeClr val="accent1"/>
            </a:solidFill>
          </a:ln>
        </p:spPr>
        <p:txBody>
          <a:bodyPr wrap="square" rtlCol="0">
            <a:spAutoFit/>
          </a:bodyPr>
          <a:lstStyle/>
          <a:p>
            <a:pPr algn="just"/>
            <a:r>
              <a:rPr lang="it-IT" sz="2000" dirty="0" smtClean="0">
                <a:solidFill>
                  <a:srgbClr val="FF0000"/>
                </a:solidFill>
              </a:rPr>
              <a:t>L'</a:t>
            </a:r>
            <a:r>
              <a:rPr lang="it-IT" sz="2000" b="1" dirty="0" smtClean="0">
                <a:solidFill>
                  <a:srgbClr val="FF0000"/>
                </a:solidFill>
              </a:rPr>
              <a:t>ipotalamo</a:t>
            </a:r>
            <a:r>
              <a:rPr lang="it-IT" sz="2000" dirty="0" smtClean="0"/>
              <a:t> è l'importante struttura dell'encefalo che prende posto appena sotto il talamo e che dirige l'attività dell'ipofisi, una ghiandola endocrina maggiore fondamentale alla vita e al benessere dell'essere umano.</a:t>
            </a:r>
          </a:p>
          <a:p>
            <a:pPr algn="just"/>
            <a:r>
              <a:rPr lang="it-IT" sz="2000" b="1" dirty="0" smtClean="0">
                <a:solidFill>
                  <a:srgbClr val="FF0000"/>
                </a:solidFill>
              </a:rPr>
              <a:t>Connesso</a:t>
            </a:r>
            <a:r>
              <a:rPr lang="it-IT" sz="2000" dirty="0" smtClean="0"/>
              <a:t> alla formazione reticolare del tronco encefalico e all'amigdala, l'ipotalamo prende parte al mantenimento dell'omeostasi corporea, attraverso per esempio la regolazione della temperatura corporea o del senso di sazietà, e al rilascio di ormoni destinati a coinvolgere l'ipofisi.</a:t>
            </a:r>
          </a:p>
          <a:p>
            <a:pPr algn="just"/>
            <a:r>
              <a:rPr lang="it-IT" sz="2000" b="1" dirty="0" smtClean="0">
                <a:solidFill>
                  <a:srgbClr val="FF0000"/>
                </a:solidFill>
              </a:rPr>
              <a:t>L'ipotalamo è un concentrato di nuclei nervosi</a:t>
            </a:r>
            <a:r>
              <a:rPr lang="it-IT" sz="2000" dirty="0" smtClean="0"/>
              <a:t>, i quali gli conferiscono una varietà di funzioni, compresi un ruolo nel cosiddetto sistema </a:t>
            </a:r>
            <a:r>
              <a:rPr lang="it-IT" sz="2000" dirty="0" err="1" smtClean="0"/>
              <a:t>limbico</a:t>
            </a:r>
            <a:r>
              <a:rPr lang="it-IT" sz="2000" dirty="0" smtClean="0"/>
              <a:t> e un ruolo da ghiandola endocrina maggiore.</a:t>
            </a:r>
          </a:p>
          <a:p>
            <a:pPr algn="just"/>
            <a:r>
              <a:rPr lang="it-IT" sz="2000" b="1" dirty="0" smtClean="0">
                <a:solidFill>
                  <a:srgbClr val="FF0000"/>
                </a:solidFill>
              </a:rPr>
              <a:t>L'ipotalamo, </a:t>
            </a:r>
            <a:r>
              <a:rPr lang="it-IT" sz="2000" dirty="0" smtClean="0"/>
              <a:t>quindi, appartiene tanto al </a:t>
            </a:r>
            <a:r>
              <a:rPr lang="it-IT" sz="2000" b="1" dirty="0" smtClean="0"/>
              <a:t>sistema nervoso centrale</a:t>
            </a:r>
            <a:r>
              <a:rPr lang="it-IT" sz="2000" dirty="0" smtClean="0"/>
              <a:t>, quanto al </a:t>
            </a:r>
            <a:r>
              <a:rPr lang="it-IT" sz="2000" b="1" dirty="0" smtClean="0"/>
              <a:t>sistema endocrino</a:t>
            </a:r>
            <a:r>
              <a:rPr lang="it-IT" sz="2000" dirty="0" smtClean="0"/>
              <a:t>; per l'esattezza, i neurologi lo descrivono come l'organo di connessione tra il sistema nervoso e il sistema endocrino.</a:t>
            </a:r>
            <a:endParaRPr lang="it-IT" sz="2000" dirty="0"/>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3</a:t>
            </a:fld>
            <a:endParaRPr lang="it-IT"/>
          </a:p>
        </p:txBody>
      </p:sp>
      <p:sp>
        <p:nvSpPr>
          <p:cNvPr id="8" name="CasellaDiTesto 7"/>
          <p:cNvSpPr txBox="1"/>
          <p:nvPr/>
        </p:nvSpPr>
        <p:spPr>
          <a:xfrm>
            <a:off x="2267744" y="908720"/>
            <a:ext cx="4608512" cy="461665"/>
          </a:xfrm>
          <a:prstGeom prst="rect">
            <a:avLst/>
          </a:prstGeom>
          <a:noFill/>
        </p:spPr>
        <p:txBody>
          <a:bodyPr wrap="square" rtlCol="0">
            <a:spAutoFit/>
          </a:bodyPr>
          <a:lstStyle/>
          <a:p>
            <a:pPr algn="ctr"/>
            <a:r>
              <a:rPr lang="it-IT" sz="2400" b="1" dirty="0" smtClean="0">
                <a:solidFill>
                  <a:srgbClr val="0070C0"/>
                </a:solidFill>
              </a:rPr>
              <a:t>L’ipotalamo</a:t>
            </a:r>
            <a:endParaRPr lang="it-IT"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anim calcmode="lin" valueType="num">
                                      <p:cBhvr>
                                        <p:cTn id="3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30</a:t>
            </a:fld>
            <a:endParaRPr lang="it-IT"/>
          </a:p>
        </p:txBody>
      </p:sp>
      <p:pic>
        <p:nvPicPr>
          <p:cNvPr id="2050" name="Picture 2" descr="C:\Users\Master\Desktop\Ultime foto\teca.jpg"/>
          <p:cNvPicPr>
            <a:picLocks noChangeAspect="1" noChangeArrowheads="1"/>
          </p:cNvPicPr>
          <p:nvPr/>
        </p:nvPicPr>
        <p:blipFill>
          <a:blip r:embed="rId2" cstate="print"/>
          <a:srcRect/>
          <a:stretch>
            <a:fillRect/>
          </a:stretch>
        </p:blipFill>
        <p:spPr bwMode="auto">
          <a:xfrm>
            <a:off x="1475656" y="980728"/>
            <a:ext cx="6273445" cy="5688632"/>
          </a:xfrm>
          <a:prstGeom prst="rect">
            <a:avLst/>
          </a:prstGeom>
          <a:noFill/>
          <a:ln w="25400">
            <a:solidFill>
              <a:schemeClr val="accent1"/>
            </a:solidFill>
          </a:ln>
        </p:spPr>
      </p:pic>
      <p:sp>
        <p:nvSpPr>
          <p:cNvPr id="8" name="Ritorno 7">
            <a:hlinkClick r:id="rId3" action="ppaction://hlinksldjump" highlightClick="1"/>
          </p:cNvPr>
          <p:cNvSpPr/>
          <p:nvPr/>
        </p:nvSpPr>
        <p:spPr>
          <a:xfrm>
            <a:off x="8172400" y="5805264"/>
            <a:ext cx="432048" cy="504056"/>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4)">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36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4" name="CasellaDiTesto 3"/>
          <p:cNvSpPr txBox="1"/>
          <p:nvPr/>
        </p:nvSpPr>
        <p:spPr>
          <a:xfrm>
            <a:off x="395536" y="1340768"/>
            <a:ext cx="8352928" cy="1323439"/>
          </a:xfrm>
          <a:prstGeom prst="rect">
            <a:avLst/>
          </a:prstGeom>
          <a:solidFill>
            <a:srgbClr val="FFFF00"/>
          </a:solidFill>
          <a:ln w="25400">
            <a:solidFill>
              <a:schemeClr val="accent1"/>
            </a:solidFill>
          </a:ln>
        </p:spPr>
        <p:txBody>
          <a:bodyPr wrap="square" rtlCol="0">
            <a:spAutoFit/>
          </a:bodyPr>
          <a:lstStyle/>
          <a:p>
            <a:pPr algn="just"/>
            <a:r>
              <a:rPr lang="it-IT" sz="2000" b="1" dirty="0" smtClean="0">
                <a:solidFill>
                  <a:srgbClr val="FF0000"/>
                </a:solidFill>
              </a:rPr>
              <a:t>Sono cellule ovariche somatiche </a:t>
            </a:r>
            <a:r>
              <a:rPr lang="it-IT" sz="2000" dirty="0" smtClean="0"/>
              <a:t>contenute nella membrana basale del follicolo; esistono differenti tipi di cellule della granulosa (vicino alla membrana basale e agli strati delle teca, vicino all’antro, vicino al cumulo che circondano l’ovocita).</a:t>
            </a:r>
            <a:endParaRPr lang="it-IT" sz="2000" dirty="0"/>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31</a:t>
            </a:fld>
            <a:endParaRPr lang="it-IT"/>
          </a:p>
        </p:txBody>
      </p:sp>
      <p:sp>
        <p:nvSpPr>
          <p:cNvPr id="8" name="CasellaDiTesto 7"/>
          <p:cNvSpPr txBox="1"/>
          <p:nvPr/>
        </p:nvSpPr>
        <p:spPr>
          <a:xfrm>
            <a:off x="2267744" y="908720"/>
            <a:ext cx="4608512" cy="461665"/>
          </a:xfrm>
          <a:prstGeom prst="rect">
            <a:avLst/>
          </a:prstGeom>
          <a:noFill/>
        </p:spPr>
        <p:txBody>
          <a:bodyPr wrap="square" rtlCol="0">
            <a:spAutoFit/>
          </a:bodyPr>
          <a:lstStyle/>
          <a:p>
            <a:pPr algn="ctr"/>
            <a:r>
              <a:rPr lang="it-IT" sz="2400" b="1" dirty="0" smtClean="0">
                <a:solidFill>
                  <a:srgbClr val="0070C0"/>
                </a:solidFill>
              </a:rPr>
              <a:t>Le cellule della granulosa</a:t>
            </a:r>
            <a:endParaRPr lang="it-IT" sz="2400" b="1" dirty="0">
              <a:solidFill>
                <a:srgbClr val="0070C0"/>
              </a:solidFill>
            </a:endParaRPr>
          </a:p>
        </p:txBody>
      </p:sp>
      <p:pic>
        <p:nvPicPr>
          <p:cNvPr id="7170" name="Picture 2" descr="C:\Users\Master\Desktop\Ultime foto\granulosa3.jpg"/>
          <p:cNvPicPr>
            <a:picLocks noChangeAspect="1" noChangeArrowheads="1"/>
          </p:cNvPicPr>
          <p:nvPr/>
        </p:nvPicPr>
        <p:blipFill>
          <a:blip r:embed="rId2" cstate="print"/>
          <a:srcRect/>
          <a:stretch>
            <a:fillRect/>
          </a:stretch>
        </p:blipFill>
        <p:spPr bwMode="auto">
          <a:xfrm>
            <a:off x="3851920" y="3356992"/>
            <a:ext cx="4896544" cy="2448272"/>
          </a:xfrm>
          <a:prstGeom prst="rect">
            <a:avLst/>
          </a:prstGeom>
          <a:noFill/>
          <a:ln w="25400">
            <a:solidFill>
              <a:schemeClr val="accent1"/>
            </a:solidFill>
          </a:ln>
        </p:spPr>
      </p:pic>
      <p:pic>
        <p:nvPicPr>
          <p:cNvPr id="3074" name="Picture 2" descr="C:\Users\Master\Desktop\Ultime foto\granulosa2.jpg"/>
          <p:cNvPicPr>
            <a:picLocks noChangeAspect="1" noChangeArrowheads="1"/>
          </p:cNvPicPr>
          <p:nvPr/>
        </p:nvPicPr>
        <p:blipFill>
          <a:blip r:embed="rId3" cstate="print"/>
          <a:srcRect/>
          <a:stretch>
            <a:fillRect/>
          </a:stretch>
        </p:blipFill>
        <p:spPr bwMode="auto">
          <a:xfrm>
            <a:off x="395536" y="2996952"/>
            <a:ext cx="3168352" cy="3239712"/>
          </a:xfrm>
          <a:prstGeom prst="rect">
            <a:avLst/>
          </a:prstGeom>
          <a:noFill/>
          <a:ln w="25400">
            <a:solidFill>
              <a:schemeClr val="accent1"/>
            </a:solidFill>
          </a:ln>
        </p:spPr>
      </p:pic>
      <p:sp>
        <p:nvSpPr>
          <p:cNvPr id="9" name="Ritorno 8">
            <a:hlinkClick r:id="rId4" action="ppaction://hlinksldjump" highlightClick="1"/>
          </p:cNvPr>
          <p:cNvSpPr/>
          <p:nvPr/>
        </p:nvSpPr>
        <p:spPr>
          <a:xfrm>
            <a:off x="8316416" y="5877272"/>
            <a:ext cx="432048" cy="504056"/>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wheel(4)">
                                      <p:cBhvr>
                                        <p:cTn id="16" dur="20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7170"/>
                                        </p:tgtEl>
                                        <p:attrNameLst>
                                          <p:attrName>style.visibility</p:attrName>
                                        </p:attrNameLst>
                                      </p:cBhvr>
                                      <p:to>
                                        <p:strVal val="visible"/>
                                      </p:to>
                                    </p:set>
                                    <p:animEffect transition="in" filter="wheel(4)">
                                      <p:cBhvr>
                                        <p:cTn id="21" dur="2000"/>
                                        <p:tgtEl>
                                          <p:spTgt spid="717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36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4" name="CasellaDiTesto 3"/>
          <p:cNvSpPr txBox="1"/>
          <p:nvPr/>
        </p:nvSpPr>
        <p:spPr>
          <a:xfrm>
            <a:off x="395536" y="1340769"/>
            <a:ext cx="8352928" cy="5016758"/>
          </a:xfrm>
          <a:prstGeom prst="rect">
            <a:avLst/>
          </a:prstGeom>
          <a:solidFill>
            <a:srgbClr val="FFFF00"/>
          </a:solidFill>
          <a:ln w="25400">
            <a:solidFill>
              <a:schemeClr val="accent1"/>
            </a:solidFill>
          </a:ln>
        </p:spPr>
        <p:txBody>
          <a:bodyPr wrap="square" rtlCol="0">
            <a:spAutoFit/>
          </a:bodyPr>
          <a:lstStyle/>
          <a:p>
            <a:pPr algn="just"/>
            <a:r>
              <a:rPr lang="it-IT" sz="1600" b="1" dirty="0" smtClean="0">
                <a:solidFill>
                  <a:srgbClr val="FF0000"/>
                </a:solidFill>
              </a:rPr>
              <a:t>L'ovaio è un organo</a:t>
            </a:r>
            <a:r>
              <a:rPr lang="it-IT" sz="1600" dirty="0" smtClean="0"/>
              <a:t>, esclusivo della donna, deputato alla produzione e alla maturazione delle cellule riproduttrici femminili, chiamate ovociti o cellule uovo; è inoltre importante per la produzione di ormoni sessuali.</a:t>
            </a:r>
          </a:p>
          <a:p>
            <a:pPr algn="just"/>
            <a:r>
              <a:rPr lang="it-IT" sz="1600" b="1" dirty="0" smtClean="0">
                <a:solidFill>
                  <a:srgbClr val="FF0000"/>
                </a:solidFill>
              </a:rPr>
              <a:t>Le cellule uovo </a:t>
            </a:r>
            <a:r>
              <a:rPr lang="it-IT" sz="1600" dirty="0" smtClean="0"/>
              <a:t>vengono prodotte esclusivamente durante la vita fetale, circondate da strutture cellulari dette follicoli; dopo la nascita, in parte regrediscono ed in parte rimangono quiescenti sino alla pubertà. Da questo momento in poi, ogni 28 giorni circa, un singolo follicolo viene portato a maturazione, grazie all'intervento degli ormoni prodotti dall'ipotalamo e dall'ipofisi (che si attivano in maniera importante proprio durante la pubertà ).</a:t>
            </a:r>
          </a:p>
          <a:p>
            <a:pPr algn="just"/>
            <a:r>
              <a:rPr lang="it-IT" sz="1600" b="1" dirty="0" smtClean="0">
                <a:solidFill>
                  <a:srgbClr val="FF0000"/>
                </a:solidFill>
              </a:rPr>
              <a:t>Quando la fase di sviluppo è completa</a:t>
            </a:r>
            <a:r>
              <a:rPr lang="it-IT" sz="1600" dirty="0" smtClean="0"/>
              <a:t>, il follicolo esplode, lasciando fuoriuscire la cellula uovo (ovulazione) che a questo punto può essere, almeno teoricamente, fecondata.</a:t>
            </a:r>
          </a:p>
          <a:p>
            <a:pPr algn="just"/>
            <a:r>
              <a:rPr lang="it-IT" sz="1600" b="1" dirty="0" smtClean="0">
                <a:solidFill>
                  <a:srgbClr val="FF0000"/>
                </a:solidFill>
              </a:rPr>
              <a:t>Dopo la liberazione</a:t>
            </a:r>
            <a:r>
              <a:rPr lang="it-IT" sz="1600" dirty="0" smtClean="0"/>
              <a:t>, l'ovulo percorre le tube di </a:t>
            </a:r>
            <a:r>
              <a:rPr lang="it-IT" sz="1600" dirty="0" err="1" smtClean="0"/>
              <a:t>Falloppio</a:t>
            </a:r>
            <a:r>
              <a:rPr lang="it-IT" sz="1600" dirty="0" smtClean="0"/>
              <a:t> per poi entrare nell'utero; se durante questo percorso vi penetra uno spermatozoo, risalito attraverso la vagina e l'utero dopo il rapporto sessuale, la cellula uovo viene fecondata ed ha inizio la gravidanza.</a:t>
            </a:r>
          </a:p>
          <a:p>
            <a:pPr algn="just"/>
            <a:r>
              <a:rPr lang="it-IT" sz="1600" b="1" dirty="0" smtClean="0">
                <a:solidFill>
                  <a:srgbClr val="FF0000"/>
                </a:solidFill>
              </a:rPr>
              <a:t>Se la cellula uovo non incontra spermatozoi </a:t>
            </a:r>
            <a:r>
              <a:rPr lang="it-IT" sz="1600" dirty="0" smtClean="0"/>
              <a:t>durante il suo percorso, va incontro ad una spontanea regressione nel giro di 12-24 ore; entro una decina di giorni anche il corpo luteo cessa la produzione endocrina e regredisce, formando una piccolissima cicatrice sulla superficie ovarica. </a:t>
            </a:r>
          </a:p>
          <a:p>
            <a:pPr algn="just"/>
            <a:r>
              <a:rPr lang="it-IT" sz="1600" b="1" dirty="0" smtClean="0">
                <a:solidFill>
                  <a:srgbClr val="FF0000"/>
                </a:solidFill>
              </a:rPr>
              <a:t>Le modificazioni dell'endometrio</a:t>
            </a:r>
            <a:r>
              <a:rPr lang="it-IT" sz="1600" dirty="0" smtClean="0"/>
              <a:t> non hanno più motivo di sussistere e l'alterazione dei livelli ormonali porta allo sfaldamento della sua superficie esterna, dando inizio alla mestruazione. </a:t>
            </a:r>
          </a:p>
          <a:p>
            <a:pPr algn="just"/>
            <a:r>
              <a:rPr lang="it-IT" sz="1600" b="1" dirty="0" smtClean="0">
                <a:solidFill>
                  <a:srgbClr val="FF0000"/>
                </a:solidFill>
              </a:rPr>
              <a:t>Il flusso mestruale </a:t>
            </a:r>
            <a:r>
              <a:rPr lang="it-IT" sz="1600" dirty="0" smtClean="0"/>
              <a:t>non è quindi costituito esclusivamente da sangue, ma anche da proteine, acqua,</a:t>
            </a:r>
            <a:r>
              <a:rPr lang="it-IT" sz="1600" u="sng" dirty="0" smtClean="0"/>
              <a:t> </a:t>
            </a:r>
            <a:r>
              <a:rPr lang="it-IT" sz="1600" dirty="0" smtClean="0"/>
              <a:t>muco ed altri elementi cellulari.</a:t>
            </a:r>
            <a:endParaRPr lang="it-IT" sz="1600" dirty="0"/>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dirty="0"/>
          </a:p>
        </p:txBody>
      </p:sp>
      <p:sp>
        <p:nvSpPr>
          <p:cNvPr id="7" name="Segnaposto numero diapositiva 6"/>
          <p:cNvSpPr>
            <a:spLocks noGrp="1"/>
          </p:cNvSpPr>
          <p:nvPr>
            <p:ph type="sldNum" sz="quarter" idx="12"/>
          </p:nvPr>
        </p:nvSpPr>
        <p:spPr/>
        <p:txBody>
          <a:bodyPr/>
          <a:lstStyle/>
          <a:p>
            <a:fld id="{A18B746F-5C65-4800-B6B2-3BAE1FA58094}" type="slidenum">
              <a:rPr lang="it-IT" smtClean="0"/>
              <a:pPr/>
              <a:t>32</a:t>
            </a:fld>
            <a:endParaRPr lang="it-IT" dirty="0"/>
          </a:p>
        </p:txBody>
      </p:sp>
      <p:sp>
        <p:nvSpPr>
          <p:cNvPr id="8" name="CasellaDiTesto 7"/>
          <p:cNvSpPr txBox="1"/>
          <p:nvPr/>
        </p:nvSpPr>
        <p:spPr>
          <a:xfrm>
            <a:off x="2267744" y="908720"/>
            <a:ext cx="4608512" cy="461665"/>
          </a:xfrm>
          <a:prstGeom prst="rect">
            <a:avLst/>
          </a:prstGeom>
          <a:noFill/>
        </p:spPr>
        <p:txBody>
          <a:bodyPr wrap="square" rtlCol="0">
            <a:spAutoFit/>
          </a:bodyPr>
          <a:lstStyle/>
          <a:p>
            <a:pPr algn="ctr"/>
            <a:r>
              <a:rPr lang="it-IT" sz="2400" b="1" dirty="0" smtClean="0">
                <a:solidFill>
                  <a:srgbClr val="0070C0"/>
                </a:solidFill>
              </a:rPr>
              <a:t>Le mestruazioni</a:t>
            </a:r>
            <a:endParaRPr lang="it-IT"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anim calcmode="lin" valueType="num">
                                      <p:cBhvr>
                                        <p:cTn id="3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anim calcmode="lin" valueType="num">
                                      <p:cBhvr>
                                        <p:cTn id="4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Effect transition="in" filter="fade">
                                      <p:cBhvr>
                                        <p:cTn id="51" dur="1000"/>
                                        <p:tgtEl>
                                          <p:spTgt spid="4">
                                            <p:txEl>
                                              <p:pRg st="5" end="5"/>
                                            </p:txEl>
                                          </p:spTgt>
                                        </p:tgtEl>
                                      </p:cBhvr>
                                    </p:animEffect>
                                    <p:anim calcmode="lin" valueType="num">
                                      <p:cBhvr>
                                        <p:cTn id="5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4">
                                            <p:txEl>
                                              <p:pRg st="6" end="6"/>
                                            </p:txEl>
                                          </p:spTgt>
                                        </p:tgtEl>
                                        <p:attrNameLst>
                                          <p:attrName>style.visibility</p:attrName>
                                        </p:attrNameLst>
                                      </p:cBhvr>
                                      <p:to>
                                        <p:strVal val="visible"/>
                                      </p:to>
                                    </p:set>
                                    <p:animEffect transition="in" filter="fade">
                                      <p:cBhvr>
                                        <p:cTn id="58" dur="1000"/>
                                        <p:tgtEl>
                                          <p:spTgt spid="4">
                                            <p:txEl>
                                              <p:pRg st="6" end="6"/>
                                            </p:txEl>
                                          </p:spTgt>
                                        </p:tgtEl>
                                      </p:cBhvr>
                                    </p:animEffect>
                                    <p:anim calcmode="lin" valueType="num">
                                      <p:cBhvr>
                                        <p:cTn id="5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36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dirty="0"/>
          </a:p>
        </p:txBody>
      </p:sp>
      <p:sp>
        <p:nvSpPr>
          <p:cNvPr id="7" name="Segnaposto numero diapositiva 6"/>
          <p:cNvSpPr>
            <a:spLocks noGrp="1"/>
          </p:cNvSpPr>
          <p:nvPr>
            <p:ph type="sldNum" sz="quarter" idx="12"/>
          </p:nvPr>
        </p:nvSpPr>
        <p:spPr/>
        <p:txBody>
          <a:bodyPr/>
          <a:lstStyle/>
          <a:p>
            <a:fld id="{A18B746F-5C65-4800-B6B2-3BAE1FA58094}" type="slidenum">
              <a:rPr lang="it-IT" smtClean="0"/>
              <a:pPr/>
              <a:t>33</a:t>
            </a:fld>
            <a:endParaRPr lang="it-IT" dirty="0"/>
          </a:p>
        </p:txBody>
      </p:sp>
      <p:pic>
        <p:nvPicPr>
          <p:cNvPr id="4099" name="Picture 3" descr="C:\Users\Master\Desktop\mestr.jpg"/>
          <p:cNvPicPr>
            <a:picLocks noChangeAspect="1" noChangeArrowheads="1"/>
          </p:cNvPicPr>
          <p:nvPr/>
        </p:nvPicPr>
        <p:blipFill>
          <a:blip r:embed="rId2" cstate="print"/>
          <a:srcRect/>
          <a:stretch>
            <a:fillRect/>
          </a:stretch>
        </p:blipFill>
        <p:spPr bwMode="auto">
          <a:xfrm>
            <a:off x="112517" y="1124744"/>
            <a:ext cx="8896179" cy="4608512"/>
          </a:xfrm>
          <a:prstGeom prst="rect">
            <a:avLst/>
          </a:prstGeom>
          <a:noFill/>
          <a:ln w="25400">
            <a:solidFill>
              <a:schemeClr val="accent1"/>
            </a:solidFill>
          </a:ln>
        </p:spPr>
      </p:pic>
      <p:sp>
        <p:nvSpPr>
          <p:cNvPr id="9" name="Ritorno 8">
            <a:hlinkClick r:id="rId3" action="ppaction://hlinksldjump" highlightClick="1"/>
          </p:cNvPr>
          <p:cNvSpPr/>
          <p:nvPr/>
        </p:nvSpPr>
        <p:spPr>
          <a:xfrm>
            <a:off x="8532440" y="5805264"/>
            <a:ext cx="432048" cy="504056"/>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heel(4)">
                                      <p:cBhvr>
                                        <p:cTn id="7"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36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4" name="CasellaDiTesto 3"/>
          <p:cNvSpPr txBox="1"/>
          <p:nvPr/>
        </p:nvSpPr>
        <p:spPr>
          <a:xfrm>
            <a:off x="395536" y="1340769"/>
            <a:ext cx="8352928" cy="5078313"/>
          </a:xfrm>
          <a:prstGeom prst="rect">
            <a:avLst/>
          </a:prstGeom>
          <a:solidFill>
            <a:srgbClr val="FFFF00"/>
          </a:solidFill>
          <a:ln w="25400">
            <a:solidFill>
              <a:schemeClr val="accent1"/>
            </a:solidFill>
          </a:ln>
        </p:spPr>
        <p:txBody>
          <a:bodyPr wrap="square" rtlCol="0">
            <a:spAutoFit/>
          </a:bodyPr>
          <a:lstStyle/>
          <a:p>
            <a:pPr algn="just"/>
            <a:r>
              <a:rPr lang="it-IT" b="1" dirty="0" smtClean="0">
                <a:solidFill>
                  <a:srgbClr val="FF0000"/>
                </a:solidFill>
              </a:rPr>
              <a:t>La fecondazione consiste </a:t>
            </a:r>
            <a:r>
              <a:rPr lang="it-IT" dirty="0" smtClean="0"/>
              <a:t>nell'unione dell'ovulo femminile con uno dei tanti spermatozoi maschili, per formare una cellula - lo zigote - da cui si svilupperà una nuova vita.</a:t>
            </a:r>
          </a:p>
          <a:p>
            <a:pPr algn="just"/>
            <a:r>
              <a:rPr lang="it-IT" b="1" dirty="0" smtClean="0">
                <a:solidFill>
                  <a:srgbClr val="FF0000"/>
                </a:solidFill>
              </a:rPr>
              <a:t>Ruolo degli Spermatozoi</a:t>
            </a:r>
            <a:r>
              <a:rPr lang="it-IT" dirty="0" smtClean="0"/>
              <a:t>. Al culmine dell'atto sessuale, l'eiaculato maschile fuoriesce dal pene e si riversa nella parte superiore della vagina, insieme al suo carico di spermatozoi. Tali secrezioni hanno la funzione principale di favorire la motilità degli spermatozoi, assicurarne il nutrimento e la sopravvivenza all'interno dell'ambiente acido della vagina.</a:t>
            </a:r>
          </a:p>
          <a:p>
            <a:pPr algn="just"/>
            <a:r>
              <a:rPr lang="it-IT" b="1" dirty="0" smtClean="0">
                <a:solidFill>
                  <a:srgbClr val="FF0000"/>
                </a:solidFill>
              </a:rPr>
              <a:t>Dopo l'eiaculazione</a:t>
            </a:r>
            <a:r>
              <a:rPr lang="it-IT" dirty="0" smtClean="0"/>
              <a:t>, gli svariati milioni di spermatozoi disponibili per la </a:t>
            </a:r>
            <a:r>
              <a:rPr lang="it-IT" b="1" dirty="0" smtClean="0"/>
              <a:t>fecondazione</a:t>
            </a:r>
            <a:r>
              <a:rPr lang="it-IT" dirty="0" smtClean="0"/>
              <a:t> iniziano un lungo viaggio alla ricerca della cellula uovo, annidata in una delle due tube di </a:t>
            </a:r>
            <a:r>
              <a:rPr lang="it-IT" dirty="0" err="1" smtClean="0"/>
              <a:t>Falloppio</a:t>
            </a:r>
            <a:r>
              <a:rPr lang="it-IT" dirty="0" smtClean="0"/>
              <a:t> (condotto che unisce l'ovaio all'utero). </a:t>
            </a:r>
          </a:p>
          <a:p>
            <a:pPr algn="just"/>
            <a:r>
              <a:rPr lang="it-IT" b="1" dirty="0" smtClean="0">
                <a:solidFill>
                  <a:srgbClr val="FF0000"/>
                </a:solidFill>
              </a:rPr>
              <a:t>Si tratta di un viaggio </a:t>
            </a:r>
            <a:r>
              <a:rPr lang="it-IT" dirty="0" smtClean="0"/>
              <a:t>piuttosto impervio, tanto che la stragrande maggioranza dei gameti maschili perisce ancor prima di intravedere l'ambita meta.</a:t>
            </a:r>
          </a:p>
          <a:p>
            <a:pPr algn="just"/>
            <a:r>
              <a:rPr lang="it-IT" b="1" dirty="0" smtClean="0">
                <a:solidFill>
                  <a:srgbClr val="FF0000"/>
                </a:solidFill>
              </a:rPr>
              <a:t>Tra i primi ostacoli </a:t>
            </a:r>
            <a:r>
              <a:rPr lang="it-IT" dirty="0" smtClean="0"/>
              <a:t>presenti lungo questo cammino, ricordiamo il </a:t>
            </a:r>
            <a:r>
              <a:rPr lang="it-IT" b="1" dirty="0" smtClean="0"/>
              <a:t>muco cervicale</a:t>
            </a:r>
            <a:r>
              <a:rPr lang="it-IT" dirty="0" smtClean="0"/>
              <a:t>, una secrezione uterina, che intrappola tra le sue maglie gli spermatozoi meno vitali, non completamente maturi o con caratteristiche morfologiche sfavorevoli. </a:t>
            </a:r>
          </a:p>
          <a:p>
            <a:pPr algn="just"/>
            <a:r>
              <a:rPr lang="it-IT" b="1" dirty="0" smtClean="0">
                <a:solidFill>
                  <a:srgbClr val="FF0000"/>
                </a:solidFill>
              </a:rPr>
              <a:t>Questo muco </a:t>
            </a:r>
            <a:r>
              <a:rPr lang="it-IT" dirty="0" smtClean="0"/>
              <a:t>diventa meno ostile nei giorni a cavallo dell'ovulazione cioè nel periodo più favorevole alla fecondazione.</a:t>
            </a:r>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34</a:t>
            </a:fld>
            <a:endParaRPr lang="it-IT"/>
          </a:p>
        </p:txBody>
      </p:sp>
      <p:sp>
        <p:nvSpPr>
          <p:cNvPr id="8" name="CasellaDiTesto 7"/>
          <p:cNvSpPr txBox="1"/>
          <p:nvPr/>
        </p:nvSpPr>
        <p:spPr>
          <a:xfrm>
            <a:off x="2267744" y="908720"/>
            <a:ext cx="4608512" cy="461665"/>
          </a:xfrm>
          <a:prstGeom prst="rect">
            <a:avLst/>
          </a:prstGeom>
          <a:noFill/>
        </p:spPr>
        <p:txBody>
          <a:bodyPr wrap="square" rtlCol="0">
            <a:spAutoFit/>
          </a:bodyPr>
          <a:lstStyle/>
          <a:p>
            <a:pPr algn="ctr"/>
            <a:r>
              <a:rPr lang="it-IT" sz="2400" b="1" dirty="0" smtClean="0">
                <a:solidFill>
                  <a:srgbClr val="0070C0"/>
                </a:solidFill>
              </a:rPr>
              <a:t>La fecondazione</a:t>
            </a:r>
            <a:endParaRPr lang="it-IT"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anim calcmode="lin" valueType="num">
                                      <p:cBhvr>
                                        <p:cTn id="3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anim calcmode="lin" valueType="num">
                                      <p:cBhvr>
                                        <p:cTn id="4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Effect transition="in" filter="fade">
                                      <p:cBhvr>
                                        <p:cTn id="51" dur="1000"/>
                                        <p:tgtEl>
                                          <p:spTgt spid="4">
                                            <p:txEl>
                                              <p:pRg st="5" end="5"/>
                                            </p:txEl>
                                          </p:spTgt>
                                        </p:tgtEl>
                                      </p:cBhvr>
                                    </p:animEffect>
                                    <p:anim calcmode="lin" valueType="num">
                                      <p:cBhvr>
                                        <p:cTn id="5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35</a:t>
            </a:fld>
            <a:endParaRPr lang="it-IT"/>
          </a:p>
        </p:txBody>
      </p:sp>
      <p:sp>
        <p:nvSpPr>
          <p:cNvPr id="8" name="CasellaDiTesto 7"/>
          <p:cNvSpPr txBox="1"/>
          <p:nvPr/>
        </p:nvSpPr>
        <p:spPr>
          <a:xfrm>
            <a:off x="251520" y="908720"/>
            <a:ext cx="8640960" cy="830997"/>
          </a:xfrm>
          <a:prstGeom prst="rect">
            <a:avLst/>
          </a:prstGeom>
          <a:noFill/>
        </p:spPr>
        <p:txBody>
          <a:bodyPr wrap="square" rtlCol="0">
            <a:spAutoFit/>
          </a:bodyPr>
          <a:lstStyle/>
          <a:p>
            <a:pPr algn="ctr"/>
            <a:r>
              <a:rPr lang="it-IT" sz="2400" b="1" dirty="0" smtClean="0">
                <a:solidFill>
                  <a:srgbClr val="0070C0"/>
                </a:solidFill>
              </a:rPr>
              <a:t>Accoppiamento, fecondazione, impianto dell’embrione fecondazione</a:t>
            </a:r>
            <a:endParaRPr lang="it-IT" sz="2400" b="1" dirty="0">
              <a:solidFill>
                <a:srgbClr val="0070C0"/>
              </a:solidFill>
            </a:endParaRPr>
          </a:p>
        </p:txBody>
      </p:sp>
      <p:pic>
        <p:nvPicPr>
          <p:cNvPr id="4098" name="Picture 2" descr="C:\Users\Master\Desktop\apparato maschile.jpg"/>
          <p:cNvPicPr>
            <a:picLocks noChangeAspect="1" noChangeArrowheads="1"/>
          </p:cNvPicPr>
          <p:nvPr/>
        </p:nvPicPr>
        <p:blipFill>
          <a:blip r:embed="rId2" cstate="print"/>
          <a:srcRect/>
          <a:stretch>
            <a:fillRect/>
          </a:stretch>
        </p:blipFill>
        <p:spPr bwMode="auto">
          <a:xfrm>
            <a:off x="251520" y="1480160"/>
            <a:ext cx="4176464" cy="4444677"/>
          </a:xfrm>
          <a:prstGeom prst="rect">
            <a:avLst/>
          </a:prstGeom>
          <a:noFill/>
          <a:ln w="25400">
            <a:solidFill>
              <a:schemeClr val="accent1"/>
            </a:solidFill>
          </a:ln>
        </p:spPr>
      </p:pic>
      <p:pic>
        <p:nvPicPr>
          <p:cNvPr id="4099" name="Picture 3" descr="C:\Users\Master\Desktop\sperm ovul.jpg"/>
          <p:cNvPicPr>
            <a:picLocks noChangeAspect="1" noChangeArrowheads="1"/>
          </p:cNvPicPr>
          <p:nvPr/>
        </p:nvPicPr>
        <p:blipFill>
          <a:blip r:embed="rId3" cstate="print"/>
          <a:srcRect/>
          <a:stretch>
            <a:fillRect/>
          </a:stretch>
        </p:blipFill>
        <p:spPr bwMode="auto">
          <a:xfrm>
            <a:off x="4640678" y="1484784"/>
            <a:ext cx="4239315" cy="2520280"/>
          </a:xfrm>
          <a:prstGeom prst="rect">
            <a:avLst/>
          </a:prstGeom>
          <a:noFill/>
          <a:ln w="25400">
            <a:solidFill>
              <a:schemeClr val="accent1"/>
            </a:solidFill>
          </a:ln>
        </p:spPr>
      </p:pic>
      <p:pic>
        <p:nvPicPr>
          <p:cNvPr id="4101" name="Picture 5" descr="C:\Users\Master\Desktop\endom.jpg"/>
          <p:cNvPicPr>
            <a:picLocks noChangeAspect="1" noChangeArrowheads="1"/>
          </p:cNvPicPr>
          <p:nvPr/>
        </p:nvPicPr>
        <p:blipFill>
          <a:blip r:embed="rId4" cstate="print"/>
          <a:srcRect/>
          <a:stretch>
            <a:fillRect/>
          </a:stretch>
        </p:blipFill>
        <p:spPr bwMode="auto">
          <a:xfrm>
            <a:off x="7020272" y="4221088"/>
            <a:ext cx="1851489" cy="1656184"/>
          </a:xfrm>
          <a:prstGeom prst="rect">
            <a:avLst/>
          </a:prstGeom>
          <a:noFill/>
          <a:ln w="25400">
            <a:solidFill>
              <a:schemeClr val="accent1"/>
            </a:solidFill>
          </a:ln>
        </p:spPr>
      </p:pic>
      <p:pic>
        <p:nvPicPr>
          <p:cNvPr id="4102" name="Picture 6" descr="C:\Users\Master\Desktop\ovulo fecondato.jpg"/>
          <p:cNvPicPr>
            <a:picLocks noChangeAspect="1" noChangeArrowheads="1"/>
          </p:cNvPicPr>
          <p:nvPr/>
        </p:nvPicPr>
        <p:blipFill>
          <a:blip r:embed="rId5" cstate="print"/>
          <a:srcRect/>
          <a:stretch>
            <a:fillRect/>
          </a:stretch>
        </p:blipFill>
        <p:spPr bwMode="auto">
          <a:xfrm>
            <a:off x="4644008" y="4221089"/>
            <a:ext cx="2260085" cy="1656184"/>
          </a:xfrm>
          <a:prstGeom prst="rect">
            <a:avLst/>
          </a:prstGeom>
          <a:noFill/>
          <a:ln w="25400">
            <a:solidFill>
              <a:schemeClr val="accent1"/>
            </a:solidFill>
          </a:ln>
        </p:spPr>
      </p:pic>
      <p:sp>
        <p:nvSpPr>
          <p:cNvPr id="10" name="Ritorno 9">
            <a:hlinkClick r:id="rId6" action="ppaction://hlinksldjump" highlightClick="1"/>
          </p:cNvPr>
          <p:cNvSpPr/>
          <p:nvPr/>
        </p:nvSpPr>
        <p:spPr>
          <a:xfrm>
            <a:off x="8388424" y="5949280"/>
            <a:ext cx="432048" cy="504056"/>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wheel(4)">
                                      <p:cBhvr>
                                        <p:cTn id="16" dur="2000"/>
                                        <p:tgtEl>
                                          <p:spTgt spid="4098"/>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4099"/>
                                        </p:tgtEl>
                                        <p:attrNameLst>
                                          <p:attrName>style.visibility</p:attrName>
                                        </p:attrNameLst>
                                      </p:cBhvr>
                                      <p:to>
                                        <p:strVal val="visible"/>
                                      </p:to>
                                    </p:set>
                                    <p:animEffect transition="in" filter="wheel(4)">
                                      <p:cBhvr>
                                        <p:cTn id="21" dur="2000"/>
                                        <p:tgtEl>
                                          <p:spTgt spid="4099"/>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4102"/>
                                        </p:tgtEl>
                                        <p:attrNameLst>
                                          <p:attrName>style.visibility</p:attrName>
                                        </p:attrNameLst>
                                      </p:cBhvr>
                                      <p:to>
                                        <p:strVal val="visible"/>
                                      </p:to>
                                    </p:set>
                                    <p:anim calcmode="lin" valueType="num">
                                      <p:cBhvr>
                                        <p:cTn id="26" dur="500" fill="hold"/>
                                        <p:tgtEl>
                                          <p:spTgt spid="4102"/>
                                        </p:tgtEl>
                                        <p:attrNameLst>
                                          <p:attrName>ppt_w</p:attrName>
                                        </p:attrNameLst>
                                      </p:cBhvr>
                                      <p:tavLst>
                                        <p:tav tm="0">
                                          <p:val>
                                            <p:fltVal val="0"/>
                                          </p:val>
                                        </p:tav>
                                        <p:tav tm="100000">
                                          <p:val>
                                            <p:strVal val="#ppt_w"/>
                                          </p:val>
                                        </p:tav>
                                      </p:tavLst>
                                    </p:anim>
                                    <p:anim calcmode="lin" valueType="num">
                                      <p:cBhvr>
                                        <p:cTn id="27" dur="500" fill="hold"/>
                                        <p:tgtEl>
                                          <p:spTgt spid="4102"/>
                                        </p:tgtEl>
                                        <p:attrNameLst>
                                          <p:attrName>ppt_h</p:attrName>
                                        </p:attrNameLst>
                                      </p:cBhvr>
                                      <p:tavLst>
                                        <p:tav tm="0">
                                          <p:val>
                                            <p:fltVal val="0"/>
                                          </p:val>
                                        </p:tav>
                                        <p:tav tm="100000">
                                          <p:val>
                                            <p:strVal val="#ppt_h"/>
                                          </p:val>
                                        </p:tav>
                                      </p:tavLst>
                                    </p:anim>
                                    <p:anim calcmode="lin" valueType="num">
                                      <p:cBhvr>
                                        <p:cTn id="28" dur="500" fill="hold"/>
                                        <p:tgtEl>
                                          <p:spTgt spid="4102"/>
                                        </p:tgtEl>
                                        <p:attrNameLst>
                                          <p:attrName>style.rotation</p:attrName>
                                        </p:attrNameLst>
                                      </p:cBhvr>
                                      <p:tavLst>
                                        <p:tav tm="0">
                                          <p:val>
                                            <p:fltVal val="360"/>
                                          </p:val>
                                        </p:tav>
                                        <p:tav tm="100000">
                                          <p:val>
                                            <p:fltVal val="0"/>
                                          </p:val>
                                        </p:tav>
                                      </p:tavLst>
                                    </p:anim>
                                    <p:animEffect transition="in" filter="fade">
                                      <p:cBhvr>
                                        <p:cTn id="29" dur="500"/>
                                        <p:tgtEl>
                                          <p:spTgt spid="4102"/>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4101"/>
                                        </p:tgtEl>
                                        <p:attrNameLst>
                                          <p:attrName>style.visibility</p:attrName>
                                        </p:attrNameLst>
                                      </p:cBhvr>
                                      <p:to>
                                        <p:strVal val="visible"/>
                                      </p:to>
                                    </p:set>
                                    <p:anim calcmode="lin" valueType="num">
                                      <p:cBhvr>
                                        <p:cTn id="34" dur="500" fill="hold"/>
                                        <p:tgtEl>
                                          <p:spTgt spid="4101"/>
                                        </p:tgtEl>
                                        <p:attrNameLst>
                                          <p:attrName>ppt_w</p:attrName>
                                        </p:attrNameLst>
                                      </p:cBhvr>
                                      <p:tavLst>
                                        <p:tav tm="0">
                                          <p:val>
                                            <p:fltVal val="0"/>
                                          </p:val>
                                        </p:tav>
                                        <p:tav tm="100000">
                                          <p:val>
                                            <p:strVal val="#ppt_w"/>
                                          </p:val>
                                        </p:tav>
                                      </p:tavLst>
                                    </p:anim>
                                    <p:anim calcmode="lin" valueType="num">
                                      <p:cBhvr>
                                        <p:cTn id="35" dur="500" fill="hold"/>
                                        <p:tgtEl>
                                          <p:spTgt spid="4101"/>
                                        </p:tgtEl>
                                        <p:attrNameLst>
                                          <p:attrName>ppt_h</p:attrName>
                                        </p:attrNameLst>
                                      </p:cBhvr>
                                      <p:tavLst>
                                        <p:tav tm="0">
                                          <p:val>
                                            <p:fltVal val="0"/>
                                          </p:val>
                                        </p:tav>
                                        <p:tav tm="100000">
                                          <p:val>
                                            <p:strVal val="#ppt_h"/>
                                          </p:val>
                                        </p:tav>
                                      </p:tavLst>
                                    </p:anim>
                                    <p:anim calcmode="lin" valueType="num">
                                      <p:cBhvr>
                                        <p:cTn id="36" dur="500" fill="hold"/>
                                        <p:tgtEl>
                                          <p:spTgt spid="4101"/>
                                        </p:tgtEl>
                                        <p:attrNameLst>
                                          <p:attrName>style.rotation</p:attrName>
                                        </p:attrNameLst>
                                      </p:cBhvr>
                                      <p:tavLst>
                                        <p:tav tm="0">
                                          <p:val>
                                            <p:fltVal val="360"/>
                                          </p:val>
                                        </p:tav>
                                        <p:tav tm="100000">
                                          <p:val>
                                            <p:fltVal val="0"/>
                                          </p:val>
                                        </p:tav>
                                      </p:tavLst>
                                    </p:anim>
                                    <p:animEffect transition="in" filter="fade">
                                      <p:cBhvr>
                                        <p:cTn id="37"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188640"/>
            <a:ext cx="8424936" cy="504056"/>
          </a:xfrm>
        </p:spPr>
        <p:txBody>
          <a:bodyPr>
            <a:noAutofit/>
          </a:bodyPr>
          <a:lstStyle/>
          <a:p>
            <a:pPr fontAlgn="base"/>
            <a:r>
              <a:rPr lang="it-IT" sz="3600" b="1" dirty="0" smtClean="0">
                <a:solidFill>
                  <a:srgbClr val="FF0000"/>
                </a:solidFill>
              </a:rPr>
              <a:t/>
            </a:r>
            <a:br>
              <a:rPr lang="it-IT" sz="3600" b="1" dirty="0" smtClean="0">
                <a:solidFill>
                  <a:srgbClr val="FF0000"/>
                </a:solidFill>
              </a:rPr>
            </a:br>
            <a:r>
              <a:rPr lang="it-IT" sz="36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4" name="CasellaDiTesto 3"/>
          <p:cNvSpPr txBox="1"/>
          <p:nvPr/>
        </p:nvSpPr>
        <p:spPr>
          <a:xfrm>
            <a:off x="179512" y="1124744"/>
            <a:ext cx="4752528" cy="5262979"/>
          </a:xfrm>
          <a:prstGeom prst="rect">
            <a:avLst/>
          </a:prstGeom>
          <a:solidFill>
            <a:srgbClr val="FFFF00"/>
          </a:solidFill>
          <a:ln w="25400">
            <a:solidFill>
              <a:schemeClr val="accent1"/>
            </a:solidFill>
          </a:ln>
        </p:spPr>
        <p:txBody>
          <a:bodyPr wrap="square" rtlCol="0">
            <a:spAutoFit/>
          </a:bodyPr>
          <a:lstStyle/>
          <a:p>
            <a:pPr algn="just" fontAlgn="base"/>
            <a:r>
              <a:rPr lang="it-IT" sz="1600" b="1" dirty="0" smtClean="0">
                <a:solidFill>
                  <a:srgbClr val="FF0000"/>
                </a:solidFill>
              </a:rPr>
              <a:t>Il materiale genetico </a:t>
            </a:r>
            <a:r>
              <a:rPr lang="it-IT" sz="1600" dirty="0" smtClean="0"/>
              <a:t>presente nelle cellule </a:t>
            </a:r>
            <a:r>
              <a:rPr lang="it-IT" sz="1600" dirty="0" err="1" smtClean="0"/>
              <a:t>eucariotiche</a:t>
            </a:r>
            <a:r>
              <a:rPr lang="it-IT" sz="1600" dirty="0" smtClean="0"/>
              <a:t> è organizzato in cromosomi, strutture a forma di bastoncino in cui il DNA è associato a proteine. </a:t>
            </a:r>
          </a:p>
          <a:p>
            <a:pPr algn="just" fontAlgn="base"/>
            <a:r>
              <a:rPr lang="it-IT" sz="1600" b="1" dirty="0" smtClean="0">
                <a:solidFill>
                  <a:srgbClr val="FF0000"/>
                </a:solidFill>
              </a:rPr>
              <a:t>Nelle cellule diploidi</a:t>
            </a:r>
            <a:r>
              <a:rPr lang="it-IT" sz="1600" dirty="0" smtClean="0"/>
              <a:t>, ogni cromosoma è presente in due copie aventi la stessa forma e le stesse dimensioni; ciascuna copia proviene da uno dei genitori. </a:t>
            </a:r>
          </a:p>
          <a:p>
            <a:pPr algn="just" fontAlgn="base"/>
            <a:r>
              <a:rPr lang="it-IT" sz="1600" b="1" dirty="0" smtClean="0">
                <a:solidFill>
                  <a:srgbClr val="FF0000"/>
                </a:solidFill>
              </a:rPr>
              <a:t>Le cellule aploidi</a:t>
            </a:r>
            <a:r>
              <a:rPr lang="it-IT" sz="1600" dirty="0" smtClean="0"/>
              <a:t>, invece, possiedono soltanto una copia di ogni cromosoma. Nella specie umana, la maggior parte delle cellule è diploide e possiede un corredo cromosomico pari a 46 cromosomi, corrispondente a due serie complete di 23 cromosomi (23 x 2 = 46). </a:t>
            </a:r>
          </a:p>
          <a:p>
            <a:pPr algn="just" fontAlgn="base"/>
            <a:r>
              <a:rPr lang="it-IT" sz="1600" b="1" dirty="0" smtClean="0">
                <a:solidFill>
                  <a:srgbClr val="FF0000"/>
                </a:solidFill>
              </a:rPr>
              <a:t>Le uniche cellule aploidi </a:t>
            </a:r>
            <a:r>
              <a:rPr lang="it-IT" sz="1600" dirty="0" smtClean="0"/>
              <a:t>del tuo corpo sono i gameti (gli spermatozoi nel maschio e le cellule uovo nella femmina), cellule speciali deputate alle riproduzione sessuata. </a:t>
            </a:r>
          </a:p>
          <a:p>
            <a:pPr algn="just" fontAlgn="base"/>
            <a:r>
              <a:rPr lang="it-IT" sz="1600" b="1" dirty="0" smtClean="0">
                <a:solidFill>
                  <a:srgbClr val="FF0000"/>
                </a:solidFill>
              </a:rPr>
              <a:t>Le cellule destinate </a:t>
            </a:r>
            <a:r>
              <a:rPr lang="it-IT" sz="1600" dirty="0" smtClean="0"/>
              <a:t>a diventare gameti subiscono un processo chiamato meiosi in seguito al quale il numero dei cromosomi viene ridotto a metà (nel caso della specie umana, 23). </a:t>
            </a:r>
            <a:endParaRPr lang="it-IT" sz="1600" dirty="0"/>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dirty="0"/>
          </a:p>
        </p:txBody>
      </p:sp>
      <p:sp>
        <p:nvSpPr>
          <p:cNvPr id="7" name="Segnaposto numero diapositiva 6"/>
          <p:cNvSpPr>
            <a:spLocks noGrp="1"/>
          </p:cNvSpPr>
          <p:nvPr>
            <p:ph type="sldNum" sz="quarter" idx="12"/>
          </p:nvPr>
        </p:nvSpPr>
        <p:spPr/>
        <p:txBody>
          <a:bodyPr/>
          <a:lstStyle/>
          <a:p>
            <a:fld id="{A18B746F-5C65-4800-B6B2-3BAE1FA58094}" type="slidenum">
              <a:rPr lang="it-IT" smtClean="0"/>
              <a:pPr/>
              <a:t>36</a:t>
            </a:fld>
            <a:endParaRPr lang="it-IT" dirty="0"/>
          </a:p>
        </p:txBody>
      </p:sp>
      <p:sp>
        <p:nvSpPr>
          <p:cNvPr id="8" name="CasellaDiTesto 7"/>
          <p:cNvSpPr txBox="1"/>
          <p:nvPr/>
        </p:nvSpPr>
        <p:spPr>
          <a:xfrm>
            <a:off x="2267744" y="620688"/>
            <a:ext cx="4608512" cy="461665"/>
          </a:xfrm>
          <a:prstGeom prst="rect">
            <a:avLst/>
          </a:prstGeom>
          <a:noFill/>
        </p:spPr>
        <p:txBody>
          <a:bodyPr wrap="square" rtlCol="0">
            <a:spAutoFit/>
          </a:bodyPr>
          <a:lstStyle/>
          <a:p>
            <a:pPr algn="ctr"/>
            <a:r>
              <a:rPr lang="it-IT" sz="2400" b="1" dirty="0" smtClean="0">
                <a:solidFill>
                  <a:srgbClr val="0070C0"/>
                </a:solidFill>
              </a:rPr>
              <a:t>Cellule aploidi e diploidi</a:t>
            </a:r>
            <a:endParaRPr lang="it-IT" sz="2400" b="1" dirty="0">
              <a:solidFill>
                <a:srgbClr val="0070C0"/>
              </a:solidFill>
            </a:endParaRPr>
          </a:p>
        </p:txBody>
      </p:sp>
      <p:sp>
        <p:nvSpPr>
          <p:cNvPr id="9" name="Ritorno 8">
            <a:hlinkClick r:id="rId2" action="ppaction://hlinksldjump" highlightClick="1"/>
          </p:cNvPr>
          <p:cNvSpPr/>
          <p:nvPr/>
        </p:nvSpPr>
        <p:spPr>
          <a:xfrm>
            <a:off x="4355976" y="6165304"/>
            <a:ext cx="432048" cy="504056"/>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50" name="Picture 2" descr="C:\Users\Master\Desktop\Immagini Bioetica\Riproduzione3.jpg"/>
          <p:cNvPicPr>
            <a:picLocks noChangeAspect="1" noChangeArrowheads="1"/>
          </p:cNvPicPr>
          <p:nvPr/>
        </p:nvPicPr>
        <p:blipFill>
          <a:blip r:embed="rId3" cstate="print"/>
          <a:srcRect/>
          <a:stretch>
            <a:fillRect/>
          </a:stretch>
        </p:blipFill>
        <p:spPr bwMode="auto">
          <a:xfrm>
            <a:off x="5076056" y="1124745"/>
            <a:ext cx="3888432" cy="5229660"/>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wheel(4)">
                                      <p:cBhvr>
                                        <p:cTn id="16" dur="20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000"/>
                                        <p:tgtEl>
                                          <p:spTgt spid="4">
                                            <p:txEl>
                                              <p:pRg st="2" end="2"/>
                                            </p:txEl>
                                          </p:spTgt>
                                        </p:tgtEl>
                                      </p:cBhvr>
                                    </p:animEffect>
                                    <p:anim calcmode="lin" valueType="num">
                                      <p:cBhvr>
                                        <p:cTn id="3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1000"/>
                                        <p:tgtEl>
                                          <p:spTgt spid="4">
                                            <p:txEl>
                                              <p:pRg st="3" end="3"/>
                                            </p:txEl>
                                          </p:spTgt>
                                        </p:tgtEl>
                                      </p:cBhvr>
                                    </p:animEffect>
                                    <p:anim calcmode="lin" valueType="num">
                                      <p:cBhvr>
                                        <p:cTn id="4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Effect transition="in" filter="fade">
                                      <p:cBhvr>
                                        <p:cTn id="49" dur="1000"/>
                                        <p:tgtEl>
                                          <p:spTgt spid="4">
                                            <p:txEl>
                                              <p:pRg st="4" end="4"/>
                                            </p:txEl>
                                          </p:spTgt>
                                        </p:tgtEl>
                                      </p:cBhvr>
                                    </p:animEffect>
                                    <p:anim calcmode="lin" valueType="num">
                                      <p:cBhvr>
                                        <p:cTn id="5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37</a:t>
            </a:fld>
            <a:endParaRPr lang="it-IT"/>
          </a:p>
        </p:txBody>
      </p:sp>
      <p:sp>
        <p:nvSpPr>
          <p:cNvPr id="8" name="CasellaDiTesto 7"/>
          <p:cNvSpPr txBox="1"/>
          <p:nvPr/>
        </p:nvSpPr>
        <p:spPr>
          <a:xfrm>
            <a:off x="2267744" y="908720"/>
            <a:ext cx="4608512" cy="461665"/>
          </a:xfrm>
          <a:prstGeom prst="rect">
            <a:avLst/>
          </a:prstGeom>
          <a:noFill/>
        </p:spPr>
        <p:txBody>
          <a:bodyPr wrap="square" rtlCol="0">
            <a:spAutoFit/>
          </a:bodyPr>
          <a:lstStyle/>
          <a:p>
            <a:pPr algn="ctr"/>
            <a:r>
              <a:rPr lang="it-IT" sz="2400" b="1" dirty="0" smtClean="0">
                <a:solidFill>
                  <a:srgbClr val="0070C0"/>
                </a:solidFill>
              </a:rPr>
              <a:t>Processi di meiosi e mitosi</a:t>
            </a:r>
            <a:endParaRPr lang="it-IT" sz="2400" b="1" dirty="0">
              <a:solidFill>
                <a:srgbClr val="0070C0"/>
              </a:solidFill>
            </a:endParaRPr>
          </a:p>
        </p:txBody>
      </p:sp>
      <p:pic>
        <p:nvPicPr>
          <p:cNvPr id="36866" name="Picture 2" descr="C:\Users\Master\Desktop\Ultime foto\meiosi.jpg"/>
          <p:cNvPicPr>
            <a:picLocks noChangeAspect="1" noChangeArrowheads="1"/>
          </p:cNvPicPr>
          <p:nvPr/>
        </p:nvPicPr>
        <p:blipFill>
          <a:blip r:embed="rId2" cstate="print"/>
          <a:srcRect/>
          <a:stretch>
            <a:fillRect/>
          </a:stretch>
        </p:blipFill>
        <p:spPr bwMode="auto">
          <a:xfrm>
            <a:off x="4652454" y="1628800"/>
            <a:ext cx="4491546" cy="3528392"/>
          </a:xfrm>
          <a:prstGeom prst="rect">
            <a:avLst/>
          </a:prstGeom>
          <a:noFill/>
          <a:ln w="25400">
            <a:noFill/>
          </a:ln>
        </p:spPr>
      </p:pic>
      <p:sp>
        <p:nvSpPr>
          <p:cNvPr id="9" name="Ritorno 8">
            <a:hlinkClick r:id="rId3" action="ppaction://hlinksldjump" highlightClick="1"/>
          </p:cNvPr>
          <p:cNvSpPr/>
          <p:nvPr/>
        </p:nvSpPr>
        <p:spPr>
          <a:xfrm>
            <a:off x="8532440" y="5517232"/>
            <a:ext cx="432048" cy="504056"/>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Picture 2" descr="C:\Users\Master\Desktop\Immagini Bioetica\Ciclo cellulare.png"/>
          <p:cNvPicPr>
            <a:picLocks noChangeAspect="1" noChangeArrowheads="1"/>
          </p:cNvPicPr>
          <p:nvPr/>
        </p:nvPicPr>
        <p:blipFill>
          <a:blip r:embed="rId4" cstate="print"/>
          <a:srcRect b="8163"/>
          <a:stretch>
            <a:fillRect/>
          </a:stretch>
        </p:blipFill>
        <p:spPr bwMode="auto">
          <a:xfrm>
            <a:off x="0" y="1628800"/>
            <a:ext cx="4919286" cy="3528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4)">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36866"/>
                                        </p:tgtEl>
                                        <p:attrNameLst>
                                          <p:attrName>style.visibility</p:attrName>
                                        </p:attrNameLst>
                                      </p:cBhvr>
                                      <p:to>
                                        <p:strVal val="visible"/>
                                      </p:to>
                                    </p:set>
                                    <p:animEffect transition="in" filter="wheel(4)">
                                      <p:cBhvr>
                                        <p:cTn id="21" dur="2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188640"/>
            <a:ext cx="8424936" cy="504056"/>
          </a:xfrm>
        </p:spPr>
        <p:txBody>
          <a:bodyPr>
            <a:noAutofit/>
          </a:bodyPr>
          <a:lstStyle/>
          <a:p>
            <a:pPr fontAlgn="base"/>
            <a:r>
              <a:rPr lang="it-IT" sz="3600" b="1" dirty="0" smtClean="0">
                <a:solidFill>
                  <a:srgbClr val="FF0000"/>
                </a:solidFill>
              </a:rPr>
              <a:t/>
            </a:r>
            <a:br>
              <a:rPr lang="it-IT" sz="3600" b="1" dirty="0" smtClean="0">
                <a:solidFill>
                  <a:srgbClr val="FF0000"/>
                </a:solidFill>
              </a:rPr>
            </a:br>
            <a:r>
              <a:rPr lang="it-IT" sz="36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dirty="0"/>
          </a:p>
        </p:txBody>
      </p:sp>
      <p:sp>
        <p:nvSpPr>
          <p:cNvPr id="7" name="Segnaposto numero diapositiva 6"/>
          <p:cNvSpPr>
            <a:spLocks noGrp="1"/>
          </p:cNvSpPr>
          <p:nvPr>
            <p:ph type="sldNum" sz="quarter" idx="12"/>
          </p:nvPr>
        </p:nvSpPr>
        <p:spPr/>
        <p:txBody>
          <a:bodyPr/>
          <a:lstStyle/>
          <a:p>
            <a:fld id="{A18B746F-5C65-4800-B6B2-3BAE1FA58094}" type="slidenum">
              <a:rPr lang="it-IT" smtClean="0"/>
              <a:pPr/>
              <a:t>38</a:t>
            </a:fld>
            <a:endParaRPr lang="it-IT" dirty="0"/>
          </a:p>
        </p:txBody>
      </p:sp>
      <p:sp>
        <p:nvSpPr>
          <p:cNvPr id="9" name="Ritorno 8">
            <a:hlinkClick r:id="rId2" action="ppaction://hlinksldjump" highlightClick="1"/>
          </p:cNvPr>
          <p:cNvSpPr/>
          <p:nvPr/>
        </p:nvSpPr>
        <p:spPr>
          <a:xfrm>
            <a:off x="7236296" y="6353944"/>
            <a:ext cx="432048" cy="504056"/>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6" name="Picture 2" descr="C:\Users\Master\Desktop\Immagini Bioetica\Riproduzione2.jpg"/>
          <p:cNvPicPr>
            <a:picLocks noChangeAspect="1" noChangeArrowheads="1"/>
          </p:cNvPicPr>
          <p:nvPr/>
        </p:nvPicPr>
        <p:blipFill>
          <a:blip r:embed="rId3" cstate="print"/>
          <a:srcRect/>
          <a:stretch>
            <a:fillRect/>
          </a:stretch>
        </p:blipFill>
        <p:spPr bwMode="auto">
          <a:xfrm>
            <a:off x="0" y="764704"/>
            <a:ext cx="9144000" cy="5446395"/>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504056"/>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4" name="CasellaDiTesto 3"/>
          <p:cNvSpPr txBox="1"/>
          <p:nvPr/>
        </p:nvSpPr>
        <p:spPr>
          <a:xfrm>
            <a:off x="395536" y="1484784"/>
            <a:ext cx="8352928" cy="4031873"/>
          </a:xfrm>
          <a:prstGeom prst="rect">
            <a:avLst/>
          </a:prstGeom>
          <a:solidFill>
            <a:srgbClr val="FFFF00"/>
          </a:solidFill>
          <a:ln w="25400">
            <a:solidFill>
              <a:schemeClr val="accent1"/>
            </a:solidFill>
          </a:ln>
        </p:spPr>
        <p:txBody>
          <a:bodyPr wrap="square" rtlCol="0">
            <a:spAutoFit/>
          </a:bodyPr>
          <a:lstStyle/>
          <a:p>
            <a:pPr algn="just" fontAlgn="base"/>
            <a:r>
              <a:rPr lang="it-IT" sz="1600" b="1" dirty="0" smtClean="0">
                <a:solidFill>
                  <a:srgbClr val="FF0000"/>
                </a:solidFill>
              </a:rPr>
              <a:t>Le fasi che l’ovulo umano fecondato </a:t>
            </a:r>
            <a:r>
              <a:rPr lang="it-IT" sz="1600" dirty="0" smtClean="0"/>
              <a:t>attraversa per arrivare, dopo circa 40 settimane, a essere un neonato, fanno parte di un processo continuo e complesso che la scienza, convenzionalmente, suddivide in periodi. </a:t>
            </a:r>
          </a:p>
          <a:p>
            <a:pPr algn="just" fontAlgn="base"/>
            <a:r>
              <a:rPr lang="it-IT" sz="1600" b="1" dirty="0" smtClean="0">
                <a:solidFill>
                  <a:srgbClr val="FF0000"/>
                </a:solidFill>
              </a:rPr>
              <a:t>Spartiacque tra la fase embrionale e quella fetale </a:t>
            </a:r>
            <a:r>
              <a:rPr lang="it-IT" sz="1600" dirty="0" smtClean="0"/>
              <a:t>viene considerata l’</a:t>
            </a:r>
            <a:r>
              <a:rPr lang="it-IT" sz="1600" b="1" dirty="0" smtClean="0"/>
              <a:t>ottava settimana di gestazione dal momento del concepimento</a:t>
            </a:r>
            <a:r>
              <a:rPr lang="it-IT" sz="1600" dirty="0" smtClean="0"/>
              <a:t>: è il periodo in cui la forma degli arti e delle strutture facciali appare definita e l’embrione assume l’aspetto caratteristico della specie.</a:t>
            </a:r>
          </a:p>
          <a:p>
            <a:pPr algn="just" fontAlgn="base"/>
            <a:r>
              <a:rPr lang="it-IT" sz="1600" b="1" dirty="0" smtClean="0">
                <a:solidFill>
                  <a:srgbClr val="FF0000"/>
                </a:solidFill>
              </a:rPr>
              <a:t>L’embrione è definito </a:t>
            </a:r>
            <a:r>
              <a:rPr lang="it-IT" sz="1600" dirty="0" smtClean="0"/>
              <a:t>come quell’organismo che si sviluppa partendo col nome di zigote, e mantiene il nome di embrione fino a quando lo sviluppo degli organi diviene completo al punto da includere tutti i diversi tipi di organi e tessuti presenti nell’organismo già nato: allora viene sostituito dal termine feto, circa in ottava settimana.</a:t>
            </a:r>
          </a:p>
          <a:p>
            <a:pPr algn="just" fontAlgn="base"/>
            <a:r>
              <a:rPr lang="it-IT" sz="1600" b="1" dirty="0" smtClean="0">
                <a:solidFill>
                  <a:srgbClr val="FF0000"/>
                </a:solidFill>
              </a:rPr>
              <a:t>Il feto è a questo punto lungo 2,5 centimetri </a:t>
            </a:r>
            <a:r>
              <a:rPr lang="it-IT" sz="1600" dirty="0" smtClean="0"/>
              <a:t>ed è in grado di reagire alla stimolazione intorno alla bocca contraendo i muscoli del collo e volgendo lentamente il capo. </a:t>
            </a:r>
          </a:p>
          <a:p>
            <a:pPr algn="just" fontAlgn="base"/>
            <a:r>
              <a:rPr lang="it-IT" sz="1600" b="1" dirty="0" smtClean="0">
                <a:solidFill>
                  <a:srgbClr val="FF0000"/>
                </a:solidFill>
              </a:rPr>
              <a:t>Questo significa </a:t>
            </a:r>
            <a:r>
              <a:rPr lang="it-IT" sz="1600" dirty="0" smtClean="0"/>
              <a:t>che i muscoli contengono le fibre nervose e che il sistema neurologico ha iniziato a funzionare. Nella sesta settimana si era già formato un accenno di corteccia cerebrale.</a:t>
            </a:r>
          </a:p>
          <a:p>
            <a:pPr algn="just" fontAlgn="base"/>
            <a:r>
              <a:rPr lang="it-IT" sz="1600" b="1" dirty="0" smtClean="0">
                <a:solidFill>
                  <a:srgbClr val="FF0000"/>
                </a:solidFill>
              </a:rPr>
              <a:t>In sintesi l’embrione non ha ancora la forma umana</a:t>
            </a:r>
            <a:r>
              <a:rPr lang="it-IT" sz="1600" dirty="0" smtClean="0"/>
              <a:t>, mentre il feto presenta delle caratteristiche umane, avendo iniziato a sviluppare organi interni ed arti (dall’ottava settimana in poi).</a:t>
            </a:r>
            <a:endParaRPr lang="it-IT" sz="1600" dirty="0"/>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39</a:t>
            </a:fld>
            <a:endParaRPr lang="it-IT"/>
          </a:p>
        </p:txBody>
      </p:sp>
      <p:sp>
        <p:nvSpPr>
          <p:cNvPr id="9" name="CasellaDiTesto 8"/>
          <p:cNvSpPr txBox="1"/>
          <p:nvPr/>
        </p:nvSpPr>
        <p:spPr>
          <a:xfrm>
            <a:off x="611560" y="836712"/>
            <a:ext cx="7920880" cy="461665"/>
          </a:xfrm>
          <a:prstGeom prst="rect">
            <a:avLst/>
          </a:prstGeom>
          <a:noFill/>
        </p:spPr>
        <p:txBody>
          <a:bodyPr wrap="square" rtlCol="0">
            <a:spAutoFit/>
          </a:bodyPr>
          <a:lstStyle/>
          <a:p>
            <a:pPr algn="ctr"/>
            <a:r>
              <a:rPr lang="it-IT" sz="2400" b="1" dirty="0" smtClean="0">
                <a:solidFill>
                  <a:srgbClr val="0070C0"/>
                </a:solidFill>
              </a:rPr>
              <a:t>Fasi dello sviluppo: embrione - feto - bambino</a:t>
            </a:r>
            <a:endParaRPr lang="it-IT"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anim calcmode="lin" valueType="num">
                                      <p:cBhvr>
                                        <p:cTn id="3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anim calcmode="lin" valueType="num">
                                      <p:cBhvr>
                                        <p:cTn id="4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Effect transition="in" filter="fade">
                                      <p:cBhvr>
                                        <p:cTn id="51" dur="1000"/>
                                        <p:tgtEl>
                                          <p:spTgt spid="4">
                                            <p:txEl>
                                              <p:pRg st="5" end="5"/>
                                            </p:txEl>
                                          </p:spTgt>
                                        </p:tgtEl>
                                      </p:cBhvr>
                                    </p:animEffect>
                                    <p:anim calcmode="lin" valueType="num">
                                      <p:cBhvr>
                                        <p:cTn id="5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4</a:t>
            </a:fld>
            <a:endParaRPr lang="it-IT"/>
          </a:p>
        </p:txBody>
      </p:sp>
      <p:pic>
        <p:nvPicPr>
          <p:cNvPr id="9" name="Picture 2" descr="C:\Users\Master\Desktop\Ultime foto\ipotalamo.jpg"/>
          <p:cNvPicPr>
            <a:picLocks noChangeAspect="1" noChangeArrowheads="1"/>
          </p:cNvPicPr>
          <p:nvPr/>
        </p:nvPicPr>
        <p:blipFill>
          <a:blip r:embed="rId2" cstate="print"/>
          <a:srcRect/>
          <a:stretch>
            <a:fillRect/>
          </a:stretch>
        </p:blipFill>
        <p:spPr bwMode="auto">
          <a:xfrm>
            <a:off x="1403648" y="908720"/>
            <a:ext cx="6552728" cy="5785046"/>
          </a:xfrm>
          <a:prstGeom prst="rect">
            <a:avLst/>
          </a:prstGeom>
          <a:noFill/>
          <a:ln w="25400">
            <a:solidFill>
              <a:schemeClr val="accent1"/>
            </a:solidFill>
          </a:ln>
        </p:spPr>
      </p:pic>
      <p:sp>
        <p:nvSpPr>
          <p:cNvPr id="10" name="Ritorno 9">
            <a:hlinkClick r:id="rId3" action="ppaction://hlinksldjump" highlightClick="1"/>
          </p:cNvPr>
          <p:cNvSpPr/>
          <p:nvPr/>
        </p:nvSpPr>
        <p:spPr>
          <a:xfrm>
            <a:off x="8532440" y="5517232"/>
            <a:ext cx="432048" cy="504056"/>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dirty="0"/>
          </a:p>
        </p:txBody>
      </p:sp>
      <p:sp>
        <p:nvSpPr>
          <p:cNvPr id="7" name="Segnaposto numero diapositiva 6"/>
          <p:cNvSpPr>
            <a:spLocks noGrp="1"/>
          </p:cNvSpPr>
          <p:nvPr>
            <p:ph type="sldNum" sz="quarter" idx="12"/>
          </p:nvPr>
        </p:nvSpPr>
        <p:spPr/>
        <p:txBody>
          <a:bodyPr/>
          <a:lstStyle/>
          <a:p>
            <a:fld id="{A18B746F-5C65-4800-B6B2-3BAE1FA58094}" type="slidenum">
              <a:rPr lang="it-IT" smtClean="0"/>
              <a:pPr/>
              <a:t>40</a:t>
            </a:fld>
            <a:endParaRPr lang="it-IT" dirty="0"/>
          </a:p>
        </p:txBody>
      </p:sp>
      <p:sp>
        <p:nvSpPr>
          <p:cNvPr id="8" name="CasellaDiTesto 7"/>
          <p:cNvSpPr txBox="1"/>
          <p:nvPr/>
        </p:nvSpPr>
        <p:spPr>
          <a:xfrm>
            <a:off x="611560" y="908720"/>
            <a:ext cx="7920880" cy="461665"/>
          </a:xfrm>
          <a:prstGeom prst="rect">
            <a:avLst/>
          </a:prstGeom>
          <a:noFill/>
        </p:spPr>
        <p:txBody>
          <a:bodyPr wrap="square" rtlCol="0">
            <a:spAutoFit/>
          </a:bodyPr>
          <a:lstStyle/>
          <a:p>
            <a:pPr algn="ctr"/>
            <a:r>
              <a:rPr lang="it-IT" sz="2400" b="1" dirty="0" smtClean="0">
                <a:solidFill>
                  <a:srgbClr val="0070C0"/>
                </a:solidFill>
              </a:rPr>
              <a:t>Fasi dello sviluppo: embrione - feto - bambino</a:t>
            </a:r>
            <a:endParaRPr lang="it-IT" sz="2400" b="1" dirty="0">
              <a:solidFill>
                <a:srgbClr val="0070C0"/>
              </a:solidFill>
            </a:endParaRPr>
          </a:p>
        </p:txBody>
      </p:sp>
      <p:sp>
        <p:nvSpPr>
          <p:cNvPr id="9" name="object 3"/>
          <p:cNvSpPr/>
          <p:nvPr/>
        </p:nvSpPr>
        <p:spPr>
          <a:xfrm>
            <a:off x="2411760" y="3645024"/>
            <a:ext cx="4392488" cy="3024336"/>
          </a:xfrm>
          <a:prstGeom prst="rect">
            <a:avLst/>
          </a:prstGeom>
          <a:blipFill>
            <a:blip r:embed="rId2" cstate="print"/>
            <a:stretch>
              <a:fillRect/>
            </a:stretch>
          </a:blipFill>
        </p:spPr>
        <p:txBody>
          <a:bodyPr wrap="square" lIns="0" tIns="0" rIns="0" bIns="0" rtlCol="0"/>
          <a:lstStyle/>
          <a:p>
            <a:endParaRPr/>
          </a:p>
        </p:txBody>
      </p:sp>
      <p:pic>
        <p:nvPicPr>
          <p:cNvPr id="10" name="Picture 2" descr="C:\Users\Master\Desktop\Embrioni\endom.jpg"/>
          <p:cNvPicPr>
            <a:picLocks noChangeAspect="1" noChangeArrowheads="1"/>
          </p:cNvPicPr>
          <p:nvPr/>
        </p:nvPicPr>
        <p:blipFill>
          <a:blip r:embed="rId3" cstate="print"/>
          <a:srcRect/>
          <a:stretch>
            <a:fillRect/>
          </a:stretch>
        </p:blipFill>
        <p:spPr bwMode="auto">
          <a:xfrm>
            <a:off x="395536" y="1484784"/>
            <a:ext cx="2691763" cy="2016224"/>
          </a:xfrm>
          <a:prstGeom prst="rect">
            <a:avLst/>
          </a:prstGeom>
          <a:noFill/>
          <a:ln w="25400">
            <a:solidFill>
              <a:srgbClr val="FF0000"/>
            </a:solidFill>
          </a:ln>
        </p:spPr>
      </p:pic>
      <p:sp>
        <p:nvSpPr>
          <p:cNvPr id="12" name="CasellaDiTesto 11"/>
          <p:cNvSpPr txBox="1"/>
          <p:nvPr/>
        </p:nvSpPr>
        <p:spPr>
          <a:xfrm>
            <a:off x="683568" y="3501008"/>
            <a:ext cx="1872208" cy="400110"/>
          </a:xfrm>
          <a:prstGeom prst="rect">
            <a:avLst/>
          </a:prstGeom>
          <a:noFill/>
        </p:spPr>
        <p:txBody>
          <a:bodyPr wrap="square" rtlCol="0">
            <a:spAutoFit/>
          </a:bodyPr>
          <a:lstStyle/>
          <a:p>
            <a:pPr algn="ctr"/>
            <a:r>
              <a:rPr lang="it-IT" sz="2000" b="1" dirty="0" smtClean="0"/>
              <a:t>Embrione</a:t>
            </a:r>
            <a:endParaRPr lang="it-IT" sz="2000" b="1" dirty="0"/>
          </a:p>
        </p:txBody>
      </p:sp>
      <p:sp>
        <p:nvSpPr>
          <p:cNvPr id="13" name="CasellaDiTesto 12"/>
          <p:cNvSpPr txBox="1"/>
          <p:nvPr/>
        </p:nvSpPr>
        <p:spPr>
          <a:xfrm>
            <a:off x="6660232" y="3501008"/>
            <a:ext cx="1872208" cy="400110"/>
          </a:xfrm>
          <a:prstGeom prst="rect">
            <a:avLst/>
          </a:prstGeom>
          <a:noFill/>
        </p:spPr>
        <p:txBody>
          <a:bodyPr wrap="square" rtlCol="0">
            <a:spAutoFit/>
          </a:bodyPr>
          <a:lstStyle/>
          <a:p>
            <a:pPr algn="ctr"/>
            <a:r>
              <a:rPr lang="it-IT" sz="2000" b="1" dirty="0" smtClean="0"/>
              <a:t>Feto</a:t>
            </a:r>
            <a:endParaRPr lang="it-IT" sz="2000" b="1" dirty="0"/>
          </a:p>
        </p:txBody>
      </p:sp>
      <p:sp>
        <p:nvSpPr>
          <p:cNvPr id="14" name="CasellaDiTesto 13"/>
          <p:cNvSpPr txBox="1"/>
          <p:nvPr/>
        </p:nvSpPr>
        <p:spPr>
          <a:xfrm>
            <a:off x="3419872" y="3284984"/>
            <a:ext cx="1872208" cy="400110"/>
          </a:xfrm>
          <a:prstGeom prst="rect">
            <a:avLst/>
          </a:prstGeom>
          <a:noFill/>
        </p:spPr>
        <p:txBody>
          <a:bodyPr wrap="square" rtlCol="0">
            <a:spAutoFit/>
          </a:bodyPr>
          <a:lstStyle/>
          <a:p>
            <a:pPr algn="ctr"/>
            <a:r>
              <a:rPr lang="it-IT" sz="2000" b="1" dirty="0" smtClean="0"/>
              <a:t>Parto</a:t>
            </a:r>
            <a:endParaRPr lang="it-IT" sz="2000" b="1" dirty="0"/>
          </a:p>
        </p:txBody>
      </p:sp>
      <p:pic>
        <p:nvPicPr>
          <p:cNvPr id="15" name="Picture 2" descr="C:\Users\Master\Desktop\cellule e ormoni\embrione e feto.jpg"/>
          <p:cNvPicPr>
            <a:picLocks noChangeAspect="1" noChangeArrowheads="1"/>
          </p:cNvPicPr>
          <p:nvPr/>
        </p:nvPicPr>
        <p:blipFill>
          <a:blip r:embed="rId4" cstate="print"/>
          <a:srcRect/>
          <a:stretch>
            <a:fillRect/>
          </a:stretch>
        </p:blipFill>
        <p:spPr bwMode="auto">
          <a:xfrm>
            <a:off x="6732240" y="1484784"/>
            <a:ext cx="2057491" cy="2016224"/>
          </a:xfrm>
          <a:prstGeom prst="rect">
            <a:avLst/>
          </a:prstGeom>
          <a:noFill/>
          <a:ln w="25400">
            <a:solidFill>
              <a:srgbClr val="FF0000"/>
            </a:solidFill>
          </a:ln>
        </p:spPr>
      </p:pic>
      <p:sp>
        <p:nvSpPr>
          <p:cNvPr id="16" name="Ritorno 15">
            <a:hlinkClick r:id="rId5" action="ppaction://hlinksldjump" highlightClick="1"/>
          </p:cNvPr>
          <p:cNvSpPr/>
          <p:nvPr/>
        </p:nvSpPr>
        <p:spPr>
          <a:xfrm>
            <a:off x="8532440" y="5517232"/>
            <a:ext cx="432048" cy="504056"/>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4)">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4)">
                                      <p:cBhvr>
                                        <p:cTn id="28" dur="2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1"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heel(4)">
                                      <p:cBhvr>
                                        <p:cTn id="40" dur="2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2" grpId="0"/>
      <p:bldP spid="13"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4" name="CasellaDiTesto 3"/>
          <p:cNvSpPr txBox="1"/>
          <p:nvPr/>
        </p:nvSpPr>
        <p:spPr>
          <a:xfrm>
            <a:off x="395536" y="1340769"/>
            <a:ext cx="8352928" cy="5078313"/>
          </a:xfrm>
          <a:prstGeom prst="rect">
            <a:avLst/>
          </a:prstGeom>
          <a:solidFill>
            <a:srgbClr val="FFFF00"/>
          </a:solidFill>
          <a:ln w="25400">
            <a:solidFill>
              <a:schemeClr val="accent1"/>
            </a:solidFill>
          </a:ln>
        </p:spPr>
        <p:txBody>
          <a:bodyPr wrap="square" rtlCol="0">
            <a:spAutoFit/>
          </a:bodyPr>
          <a:lstStyle/>
          <a:p>
            <a:pPr algn="just"/>
            <a:r>
              <a:rPr lang="it-IT" b="1" dirty="0" smtClean="0">
                <a:solidFill>
                  <a:srgbClr val="FF0000"/>
                </a:solidFill>
              </a:rPr>
              <a:t>La mammella è l’organo </a:t>
            </a:r>
            <a:r>
              <a:rPr lang="it-IT" dirty="0" smtClean="0"/>
              <a:t>per eccellenza per la </a:t>
            </a:r>
            <a:r>
              <a:rPr lang="it-IT" b="1" dirty="0" smtClean="0"/>
              <a:t>produzione del latte</a:t>
            </a:r>
            <a:r>
              <a:rPr lang="it-IT" dirty="0" smtClean="0"/>
              <a:t> </a:t>
            </a:r>
            <a:r>
              <a:rPr lang="it-IT" b="1" dirty="0" smtClean="0"/>
              <a:t>materno</a:t>
            </a:r>
            <a:r>
              <a:rPr lang="it-IT" dirty="0" smtClean="0"/>
              <a:t> dopo una </a:t>
            </a:r>
            <a:r>
              <a:rPr lang="it-IT" b="1" dirty="0" smtClean="0"/>
              <a:t>gravidanza</a:t>
            </a:r>
            <a:r>
              <a:rPr lang="it-IT" dirty="0" smtClean="0"/>
              <a:t>. Ogni </a:t>
            </a:r>
            <a:r>
              <a:rPr lang="it-IT" b="1" dirty="0" smtClean="0"/>
              <a:t>mammella </a:t>
            </a:r>
            <a:r>
              <a:rPr lang="it-IT" dirty="0" smtClean="0"/>
              <a:t>presenta una struttura ghiandolare particolare adattata alla funzione dell’</a:t>
            </a:r>
            <a:r>
              <a:rPr lang="it-IT" b="1" dirty="0" smtClean="0"/>
              <a:t>allattamento</a:t>
            </a:r>
            <a:r>
              <a:rPr lang="it-IT" dirty="0" smtClean="0"/>
              <a:t>.</a:t>
            </a:r>
          </a:p>
          <a:p>
            <a:pPr algn="just"/>
            <a:r>
              <a:rPr lang="it-IT" b="1" dirty="0" smtClean="0">
                <a:solidFill>
                  <a:srgbClr val="FF0000"/>
                </a:solidFill>
              </a:rPr>
              <a:t>Il tessuto ghiandolare</a:t>
            </a:r>
            <a:r>
              <a:rPr lang="it-IT" dirty="0" smtClean="0"/>
              <a:t>, che costituisce la parte funzionale della </a:t>
            </a:r>
            <a:r>
              <a:rPr lang="it-IT" b="1" dirty="0" smtClean="0"/>
              <a:t>mammella</a:t>
            </a:r>
            <a:r>
              <a:rPr lang="it-IT" dirty="0" smtClean="0"/>
              <a:t>, ha una struttura ramificata. È formata da grappoli di </a:t>
            </a:r>
            <a:r>
              <a:rPr lang="it-IT" b="1" dirty="0" smtClean="0"/>
              <a:t>lobuli</a:t>
            </a:r>
            <a:r>
              <a:rPr lang="it-IT" dirty="0" smtClean="0"/>
              <a:t> (ogni grappolo costituisce un </a:t>
            </a:r>
            <a:r>
              <a:rPr lang="it-IT" b="1" dirty="0" smtClean="0"/>
              <a:t>lobo mammaria</a:t>
            </a:r>
            <a:r>
              <a:rPr lang="it-IT" dirty="0" smtClean="0"/>
              <a:t>), collegati al </a:t>
            </a:r>
            <a:r>
              <a:rPr lang="it-IT" b="1" dirty="0" smtClean="0"/>
              <a:t>capezzolo</a:t>
            </a:r>
            <a:r>
              <a:rPr lang="it-IT" dirty="0" smtClean="0"/>
              <a:t> da sottili tubi, i </a:t>
            </a:r>
            <a:r>
              <a:rPr lang="it-IT" b="1" dirty="0" smtClean="0"/>
              <a:t>dotti lobulari mammari</a:t>
            </a:r>
            <a:r>
              <a:rPr lang="it-IT" dirty="0" smtClean="0"/>
              <a:t>.</a:t>
            </a:r>
          </a:p>
          <a:p>
            <a:pPr algn="just"/>
            <a:r>
              <a:rPr lang="it-IT" b="1" dirty="0" smtClean="0">
                <a:solidFill>
                  <a:srgbClr val="FF0000"/>
                </a:solidFill>
              </a:rPr>
              <a:t>I lobuli sono deputati </a:t>
            </a:r>
            <a:r>
              <a:rPr lang="it-IT" dirty="0" smtClean="0"/>
              <a:t>alla </a:t>
            </a:r>
            <a:r>
              <a:rPr lang="it-IT" b="1" dirty="0" smtClean="0"/>
              <a:t>produzione del latte</a:t>
            </a:r>
            <a:r>
              <a:rPr lang="it-IT" dirty="0" smtClean="0"/>
              <a:t> (durante l’</a:t>
            </a:r>
            <a:r>
              <a:rPr lang="it-IT" b="1" dirty="0" smtClean="0"/>
              <a:t>allattamento</a:t>
            </a:r>
            <a:r>
              <a:rPr lang="it-IT" dirty="0" smtClean="0"/>
              <a:t> quando l’</a:t>
            </a:r>
            <a:r>
              <a:rPr lang="it-IT" b="1" dirty="0" smtClean="0"/>
              <a:t>ormone prolattina</a:t>
            </a:r>
            <a:r>
              <a:rPr lang="it-IT" dirty="0" smtClean="0"/>
              <a:t> dà l’impulso per produrlo), i </a:t>
            </a:r>
            <a:r>
              <a:rPr lang="it-IT" b="1" dirty="0" smtClean="0"/>
              <a:t>dotti</a:t>
            </a:r>
            <a:r>
              <a:rPr lang="it-IT" dirty="0" smtClean="0"/>
              <a:t> lo trasportano verso il </a:t>
            </a:r>
            <a:r>
              <a:rPr lang="it-IT" b="1" dirty="0" smtClean="0"/>
              <a:t>capezzolo</a:t>
            </a:r>
            <a:r>
              <a:rPr lang="it-IT" dirty="0" smtClean="0"/>
              <a:t>; i canali più piccoli confluiscono in dotti più grandi in modo che al </a:t>
            </a:r>
            <a:r>
              <a:rPr lang="it-IT" b="1" dirty="0" smtClean="0"/>
              <a:t>capezzolo</a:t>
            </a:r>
            <a:r>
              <a:rPr lang="it-IT" dirty="0" smtClean="0"/>
              <a:t> arrivino 5-10 dotti (</a:t>
            </a:r>
            <a:r>
              <a:rPr lang="it-IT" b="1" dirty="0" err="1" smtClean="0"/>
              <a:t>dotti</a:t>
            </a:r>
            <a:r>
              <a:rPr lang="it-IT" b="1" dirty="0" smtClean="0"/>
              <a:t> galattofori</a:t>
            </a:r>
            <a:r>
              <a:rPr lang="it-IT" dirty="0" smtClean="0"/>
              <a:t>).</a:t>
            </a:r>
          </a:p>
          <a:p>
            <a:pPr algn="just"/>
            <a:r>
              <a:rPr lang="it-IT" b="1" dirty="0" smtClean="0">
                <a:solidFill>
                  <a:srgbClr val="FF0000"/>
                </a:solidFill>
              </a:rPr>
              <a:t>La mammella</a:t>
            </a:r>
            <a:r>
              <a:rPr lang="it-IT" dirty="0" smtClean="0"/>
              <a:t> funge da </a:t>
            </a:r>
            <a:r>
              <a:rPr lang="it-IT" b="1" dirty="0" smtClean="0"/>
              <a:t>organo bersaglio degli ormoni sessuali</a:t>
            </a:r>
            <a:r>
              <a:rPr lang="it-IT" dirty="0" smtClean="0"/>
              <a:t> e, sotto lo stimolo ormonale, subisce importanti modificazioni nel corso di tutta la vita femminile.</a:t>
            </a:r>
          </a:p>
          <a:p>
            <a:pPr algn="just"/>
            <a:r>
              <a:rPr lang="it-IT" b="1" dirty="0" smtClean="0">
                <a:solidFill>
                  <a:srgbClr val="FF0000"/>
                </a:solidFill>
              </a:rPr>
              <a:t>Durante l’</a:t>
            </a:r>
            <a:r>
              <a:rPr lang="it-IT" b="1" i="1" dirty="0" smtClean="0">
                <a:solidFill>
                  <a:srgbClr val="FF0000"/>
                </a:solidFill>
              </a:rPr>
              <a:t>adolescenza</a:t>
            </a:r>
            <a:r>
              <a:rPr lang="it-IT" dirty="0" smtClean="0"/>
              <a:t> con la comparsa della</a:t>
            </a:r>
            <a:r>
              <a:rPr lang="it-IT" b="1" dirty="0" smtClean="0"/>
              <a:t> prima mestruazione</a:t>
            </a:r>
            <a:r>
              <a:rPr lang="it-IT" dirty="0" smtClean="0"/>
              <a:t> (</a:t>
            </a:r>
            <a:r>
              <a:rPr lang="it-IT" b="1" dirty="0" smtClean="0"/>
              <a:t>menarca</a:t>
            </a:r>
            <a:r>
              <a:rPr lang="it-IT" dirty="0" smtClean="0"/>
              <a:t>), inizia un rapido </a:t>
            </a:r>
            <a:r>
              <a:rPr lang="it-IT" b="1" dirty="0" smtClean="0"/>
              <a:t>sviluppo mammario </a:t>
            </a:r>
            <a:r>
              <a:rPr lang="it-IT" dirty="0" smtClean="0"/>
              <a:t>che implica soprattutto la </a:t>
            </a:r>
            <a:r>
              <a:rPr lang="it-IT" b="1" dirty="0" smtClean="0"/>
              <a:t>crescita dei dotti</a:t>
            </a:r>
            <a:r>
              <a:rPr lang="it-IT" dirty="0" smtClean="0"/>
              <a:t>, mente cominciano a osservarsi i primi abbozzi di lobuli.</a:t>
            </a:r>
          </a:p>
          <a:p>
            <a:pPr algn="just"/>
            <a:r>
              <a:rPr lang="it-IT" b="1" dirty="0" smtClean="0">
                <a:solidFill>
                  <a:srgbClr val="FF0000"/>
                </a:solidFill>
              </a:rPr>
              <a:t>Con l’instaurarsi del ciclo mestruale</a:t>
            </a:r>
            <a:r>
              <a:rPr lang="it-IT" dirty="0" smtClean="0"/>
              <a:t> regolare, prosegue la crescita dei dotti, stimolata dagli </a:t>
            </a:r>
            <a:r>
              <a:rPr lang="it-IT" b="1" dirty="0" smtClean="0"/>
              <a:t>ormoni estrogeni</a:t>
            </a:r>
            <a:r>
              <a:rPr lang="it-IT" dirty="0" smtClean="0"/>
              <a:t> e inizia lo sviluppo dei lobuli, sotto lo stimolo combinato di </a:t>
            </a:r>
            <a:r>
              <a:rPr lang="it-IT" b="1" dirty="0" smtClean="0"/>
              <a:t>estrogeni</a:t>
            </a:r>
            <a:r>
              <a:rPr lang="it-IT" dirty="0" smtClean="0"/>
              <a:t> e </a:t>
            </a:r>
            <a:r>
              <a:rPr lang="it-IT" b="1" dirty="0" smtClean="0"/>
              <a:t>progestinici</a:t>
            </a:r>
            <a:r>
              <a:rPr lang="it-IT" dirty="0" smtClean="0"/>
              <a:t> prodotti dopo ciascuna </a:t>
            </a:r>
            <a:r>
              <a:rPr lang="it-IT" b="1" dirty="0" smtClean="0"/>
              <a:t>ovulazione</a:t>
            </a:r>
            <a:r>
              <a:rPr lang="it-IT" dirty="0" smtClean="0"/>
              <a:t>.</a:t>
            </a:r>
            <a:endParaRPr lang="it-IT" dirty="0"/>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dirty="0"/>
          </a:p>
        </p:txBody>
      </p:sp>
      <p:sp>
        <p:nvSpPr>
          <p:cNvPr id="7" name="Segnaposto numero diapositiva 6"/>
          <p:cNvSpPr>
            <a:spLocks noGrp="1"/>
          </p:cNvSpPr>
          <p:nvPr>
            <p:ph type="sldNum" sz="quarter" idx="12"/>
          </p:nvPr>
        </p:nvSpPr>
        <p:spPr/>
        <p:txBody>
          <a:bodyPr/>
          <a:lstStyle/>
          <a:p>
            <a:fld id="{A18B746F-5C65-4800-B6B2-3BAE1FA58094}" type="slidenum">
              <a:rPr lang="it-IT" smtClean="0"/>
              <a:pPr/>
              <a:t>41</a:t>
            </a:fld>
            <a:endParaRPr lang="it-IT" dirty="0"/>
          </a:p>
        </p:txBody>
      </p:sp>
      <p:sp>
        <p:nvSpPr>
          <p:cNvPr id="8" name="CasellaDiTesto 7"/>
          <p:cNvSpPr txBox="1"/>
          <p:nvPr/>
        </p:nvSpPr>
        <p:spPr>
          <a:xfrm>
            <a:off x="2267744" y="908720"/>
            <a:ext cx="4608512" cy="461665"/>
          </a:xfrm>
          <a:prstGeom prst="rect">
            <a:avLst/>
          </a:prstGeom>
          <a:noFill/>
        </p:spPr>
        <p:txBody>
          <a:bodyPr wrap="square" rtlCol="0">
            <a:spAutoFit/>
          </a:bodyPr>
          <a:lstStyle/>
          <a:p>
            <a:pPr algn="ctr"/>
            <a:r>
              <a:rPr lang="it-IT" sz="2400" b="1" dirty="0" smtClean="0">
                <a:solidFill>
                  <a:srgbClr val="0070C0"/>
                </a:solidFill>
              </a:rPr>
              <a:t>Le mammelle</a:t>
            </a:r>
            <a:endParaRPr lang="it-IT"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anim calcmode="lin" valueType="num">
                                      <p:cBhvr>
                                        <p:cTn id="3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anim calcmode="lin" valueType="num">
                                      <p:cBhvr>
                                        <p:cTn id="4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Effect transition="in" filter="fade">
                                      <p:cBhvr>
                                        <p:cTn id="51" dur="1000"/>
                                        <p:tgtEl>
                                          <p:spTgt spid="4">
                                            <p:txEl>
                                              <p:pRg st="5" end="5"/>
                                            </p:txEl>
                                          </p:spTgt>
                                        </p:tgtEl>
                                      </p:cBhvr>
                                    </p:animEffect>
                                    <p:anim calcmode="lin" valueType="num">
                                      <p:cBhvr>
                                        <p:cTn id="5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dirty="0"/>
          </a:p>
        </p:txBody>
      </p:sp>
      <p:sp>
        <p:nvSpPr>
          <p:cNvPr id="7" name="Segnaposto numero diapositiva 6"/>
          <p:cNvSpPr>
            <a:spLocks noGrp="1"/>
          </p:cNvSpPr>
          <p:nvPr>
            <p:ph type="sldNum" sz="quarter" idx="12"/>
          </p:nvPr>
        </p:nvSpPr>
        <p:spPr/>
        <p:txBody>
          <a:bodyPr/>
          <a:lstStyle/>
          <a:p>
            <a:fld id="{A18B746F-5C65-4800-B6B2-3BAE1FA58094}" type="slidenum">
              <a:rPr lang="it-IT" smtClean="0"/>
              <a:pPr/>
              <a:t>42</a:t>
            </a:fld>
            <a:endParaRPr lang="it-IT" dirty="0"/>
          </a:p>
        </p:txBody>
      </p:sp>
      <p:pic>
        <p:nvPicPr>
          <p:cNvPr id="2050" name="Picture 2" descr="C:\Users\Master\Desktop\mammella.jpg"/>
          <p:cNvPicPr>
            <a:picLocks noChangeAspect="1" noChangeArrowheads="1"/>
          </p:cNvPicPr>
          <p:nvPr/>
        </p:nvPicPr>
        <p:blipFill>
          <a:blip r:embed="rId2" cstate="print"/>
          <a:srcRect/>
          <a:stretch>
            <a:fillRect/>
          </a:stretch>
        </p:blipFill>
        <p:spPr bwMode="auto">
          <a:xfrm>
            <a:off x="467544" y="928938"/>
            <a:ext cx="4104456" cy="5515754"/>
          </a:xfrm>
          <a:prstGeom prst="rect">
            <a:avLst/>
          </a:prstGeom>
          <a:noFill/>
          <a:ln w="25400">
            <a:solidFill>
              <a:schemeClr val="accent1"/>
            </a:solidFill>
          </a:ln>
        </p:spPr>
      </p:pic>
      <p:pic>
        <p:nvPicPr>
          <p:cNvPr id="1026" name="Picture 2" descr="C:\Users\Master\Desktop\cellule e ormoni\allattamento.jpg"/>
          <p:cNvPicPr>
            <a:picLocks noChangeAspect="1" noChangeArrowheads="1"/>
          </p:cNvPicPr>
          <p:nvPr/>
        </p:nvPicPr>
        <p:blipFill>
          <a:blip r:embed="rId3" cstate="print"/>
          <a:srcRect/>
          <a:stretch>
            <a:fillRect/>
          </a:stretch>
        </p:blipFill>
        <p:spPr bwMode="auto">
          <a:xfrm>
            <a:off x="4788024" y="2492896"/>
            <a:ext cx="4151473" cy="2376264"/>
          </a:xfrm>
          <a:prstGeom prst="rect">
            <a:avLst/>
          </a:prstGeom>
          <a:noFill/>
          <a:ln w="25400">
            <a:solidFill>
              <a:schemeClr val="accent1"/>
            </a:solidFill>
          </a:ln>
        </p:spPr>
      </p:pic>
      <p:sp>
        <p:nvSpPr>
          <p:cNvPr id="9" name="Ritorno 8">
            <a:hlinkClick r:id="rId4" action="ppaction://hlinksldjump" highlightClick="1"/>
          </p:cNvPr>
          <p:cNvSpPr/>
          <p:nvPr/>
        </p:nvSpPr>
        <p:spPr>
          <a:xfrm>
            <a:off x="8532440" y="5517232"/>
            <a:ext cx="432048" cy="504056"/>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4)">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heel(4)">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95536" y="548680"/>
            <a:ext cx="8352928" cy="2246769"/>
          </a:xfrm>
          <a:prstGeom prst="rect">
            <a:avLst/>
          </a:prstGeom>
          <a:solidFill>
            <a:srgbClr val="FFFF00"/>
          </a:solidFill>
          <a:ln w="25400">
            <a:solidFill>
              <a:schemeClr val="accent1"/>
            </a:solidFill>
          </a:ln>
        </p:spPr>
        <p:txBody>
          <a:bodyPr wrap="square" rtlCol="0">
            <a:spAutoFit/>
          </a:bodyPr>
          <a:lstStyle/>
          <a:p>
            <a:pPr algn="ctr"/>
            <a:r>
              <a:rPr lang="it-IT" sz="2800" b="1" dirty="0" smtClean="0">
                <a:solidFill>
                  <a:srgbClr val="0070C0"/>
                </a:solidFill>
              </a:rPr>
              <a:t>Il bambino chiama la mamma e domanda: “Da dove sono venuto? Dove mi hai raccolto?”. La mamma ascolta, piange e sorride mentre stringe al petto il suo bambino: “Eri un desiderio dentro al cuore.</a:t>
            </a:r>
            <a:r>
              <a:rPr lang="it-IT" sz="2800" dirty="0" smtClean="0"/>
              <a:t/>
            </a:r>
            <a:br>
              <a:rPr lang="it-IT" sz="2800" dirty="0" smtClean="0"/>
            </a:br>
            <a:r>
              <a:rPr lang="it-IT" sz="2400" i="1" dirty="0" smtClean="0"/>
              <a:t>(</a:t>
            </a:r>
            <a:r>
              <a:rPr lang="it-IT" sz="2400" i="1" dirty="0" err="1" smtClean="0"/>
              <a:t>Rabindranath</a:t>
            </a:r>
            <a:r>
              <a:rPr lang="it-IT" sz="2400" i="1" dirty="0" smtClean="0"/>
              <a:t> </a:t>
            </a:r>
            <a:r>
              <a:rPr lang="it-IT" sz="2400" i="1" dirty="0" err="1" smtClean="0"/>
              <a:t>Tagore</a:t>
            </a:r>
            <a:r>
              <a:rPr lang="it-IT" sz="2400" i="1" dirty="0" smtClean="0"/>
              <a:t>)</a:t>
            </a:r>
            <a:endParaRPr lang="it-IT" sz="2800" i="1" dirty="0"/>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43</a:t>
            </a:fld>
            <a:endParaRPr lang="it-IT"/>
          </a:p>
        </p:txBody>
      </p:sp>
      <p:pic>
        <p:nvPicPr>
          <p:cNvPr id="5122" name="Picture 2" descr="C:\Users\Master\Desktop\gen.jpg"/>
          <p:cNvPicPr>
            <a:picLocks noChangeAspect="1" noChangeArrowheads="1"/>
          </p:cNvPicPr>
          <p:nvPr/>
        </p:nvPicPr>
        <p:blipFill>
          <a:blip r:embed="rId2" cstate="print"/>
          <a:srcRect/>
          <a:stretch>
            <a:fillRect/>
          </a:stretch>
        </p:blipFill>
        <p:spPr bwMode="auto">
          <a:xfrm>
            <a:off x="2195736" y="2996952"/>
            <a:ext cx="4869393" cy="3240360"/>
          </a:xfrm>
          <a:prstGeom prst="rect">
            <a:avLst/>
          </a:prstGeom>
          <a:noFill/>
          <a:ln w="25400">
            <a:solidFill>
              <a:schemeClr val="accent1"/>
            </a:solidFill>
          </a:ln>
        </p:spPr>
      </p:pic>
      <p:sp>
        <p:nvSpPr>
          <p:cNvPr id="10" name="CasellaDiTesto 9"/>
          <p:cNvSpPr txBox="1"/>
          <p:nvPr/>
        </p:nvSpPr>
        <p:spPr>
          <a:xfrm>
            <a:off x="7236296" y="4005064"/>
            <a:ext cx="1656184" cy="923330"/>
          </a:xfrm>
          <a:prstGeom prst="rect">
            <a:avLst/>
          </a:prstGeom>
          <a:noFill/>
        </p:spPr>
        <p:txBody>
          <a:bodyPr wrap="square" rtlCol="0">
            <a:spAutoFit/>
          </a:bodyPr>
          <a:lstStyle/>
          <a:p>
            <a:pPr algn="ctr"/>
            <a:r>
              <a:rPr lang="it-IT" sz="5400" b="1" dirty="0" smtClean="0">
                <a:solidFill>
                  <a:srgbClr val="FF0000"/>
                </a:solidFill>
              </a:rPr>
              <a:t>FINE</a:t>
            </a:r>
            <a:endParaRPr lang="it-IT" sz="5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4)">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4" name="CasellaDiTesto 3"/>
          <p:cNvSpPr txBox="1"/>
          <p:nvPr/>
        </p:nvSpPr>
        <p:spPr>
          <a:xfrm>
            <a:off x="395536" y="1412776"/>
            <a:ext cx="8352928" cy="4093428"/>
          </a:xfrm>
          <a:prstGeom prst="rect">
            <a:avLst/>
          </a:prstGeom>
          <a:solidFill>
            <a:srgbClr val="FFFF00"/>
          </a:solidFill>
          <a:ln w="25400">
            <a:solidFill>
              <a:schemeClr val="accent1"/>
            </a:solidFill>
          </a:ln>
        </p:spPr>
        <p:txBody>
          <a:bodyPr wrap="square" rtlCol="0">
            <a:spAutoFit/>
          </a:bodyPr>
          <a:lstStyle/>
          <a:p>
            <a:pPr algn="just"/>
            <a:r>
              <a:rPr lang="it-IT" sz="2000" b="1" dirty="0" smtClean="0">
                <a:solidFill>
                  <a:srgbClr val="FF0000"/>
                </a:solidFill>
              </a:rPr>
              <a:t>L’ipofisi è la ghiandola </a:t>
            </a:r>
            <a:r>
              <a:rPr lang="it-IT" sz="2000" dirty="0" smtClean="0"/>
              <a:t>del sistema endocrino che dialoga più strettamente con l’ipotalamo. Il fatto che essa produca ormoni che guidano l’attività di quasi tutte le altre ghiandole, la rende, secondo alcuni, la più importante fra le ghiandole endocrine dell’organismo. </a:t>
            </a:r>
          </a:p>
          <a:p>
            <a:pPr algn="just" fontAlgn="t"/>
            <a:r>
              <a:rPr lang="it-IT" sz="2000" b="1" dirty="0" smtClean="0">
                <a:solidFill>
                  <a:srgbClr val="FF0000"/>
                </a:solidFill>
              </a:rPr>
              <a:t>Essa è situata </a:t>
            </a:r>
            <a:r>
              <a:rPr lang="it-IT" sz="2000" dirty="0" smtClean="0"/>
              <a:t>alla base del cranio, nella </a:t>
            </a:r>
            <a:r>
              <a:rPr lang="it-IT" sz="2000" b="1" dirty="0" smtClean="0"/>
              <a:t>fossa ipofisaria</a:t>
            </a:r>
            <a:r>
              <a:rPr lang="it-IT" sz="2000" dirty="0" smtClean="0"/>
              <a:t> della sella turcica dell’osso sfenoide e si divide in tre parti, denominate lobi. </a:t>
            </a:r>
          </a:p>
          <a:p>
            <a:pPr algn="just" fontAlgn="t"/>
            <a:r>
              <a:rPr lang="it-IT" sz="2000" b="1" dirty="0" smtClean="0">
                <a:solidFill>
                  <a:srgbClr val="FF0000"/>
                </a:solidFill>
              </a:rPr>
              <a:t>Il lobo posteriore </a:t>
            </a:r>
            <a:r>
              <a:rPr lang="it-IT" sz="2000" dirty="0" smtClean="0"/>
              <a:t>è chiamato </a:t>
            </a:r>
            <a:r>
              <a:rPr lang="it-IT" sz="2000" b="1" dirty="0" smtClean="0"/>
              <a:t>neuro-ipofisi</a:t>
            </a:r>
            <a:r>
              <a:rPr lang="it-IT" sz="2000" dirty="0" smtClean="0"/>
              <a:t> ed è costituito da fibre nervose che derivano dai neuroni dell’</a:t>
            </a:r>
            <a:r>
              <a:rPr lang="it-IT" sz="2000" b="1" dirty="0" smtClean="0"/>
              <a:t>ipotalamo. </a:t>
            </a:r>
          </a:p>
          <a:p>
            <a:pPr algn="just" fontAlgn="t"/>
            <a:r>
              <a:rPr lang="it-IT" sz="2000" b="1" dirty="0" smtClean="0">
                <a:solidFill>
                  <a:srgbClr val="FF0000"/>
                </a:solidFill>
              </a:rPr>
              <a:t>Il lobo l’anteriore </a:t>
            </a:r>
            <a:r>
              <a:rPr lang="it-IT" sz="2000" dirty="0" smtClean="0"/>
              <a:t>è costituito da cellule che secernono ormoni ed è denominato </a:t>
            </a:r>
            <a:r>
              <a:rPr lang="it-IT" sz="2000" b="1" dirty="0" err="1" smtClean="0"/>
              <a:t>adeno-ipofisi</a:t>
            </a:r>
            <a:r>
              <a:rPr lang="it-IT" sz="2000" dirty="0" smtClean="0"/>
              <a:t>, riceve stimoli dall’</a:t>
            </a:r>
            <a:r>
              <a:rPr lang="it-IT" sz="2000" b="1" dirty="0" smtClean="0"/>
              <a:t>ipotalamo</a:t>
            </a:r>
            <a:r>
              <a:rPr lang="it-IT" sz="2000" dirty="0" smtClean="0"/>
              <a:t>, ma in questo caso si tratta di molecole o mediatori trasportati dal sangue, attraverso una rete di vasi dedicati, definita circolo portale dell’</a:t>
            </a:r>
            <a:r>
              <a:rPr lang="it-IT" sz="2000" b="1" dirty="0" smtClean="0"/>
              <a:t>ipofisi</a:t>
            </a:r>
            <a:r>
              <a:rPr lang="it-IT" sz="2000" dirty="0" smtClean="0"/>
              <a:t> o </a:t>
            </a:r>
            <a:r>
              <a:rPr lang="it-IT" sz="2000" b="1" dirty="0" smtClean="0"/>
              <a:t>ipofisario</a:t>
            </a:r>
            <a:r>
              <a:rPr lang="it-IT" sz="2000" dirty="0" smtClean="0"/>
              <a:t>, e il lobo intermedio dell’</a:t>
            </a:r>
            <a:r>
              <a:rPr lang="it-IT" sz="2000" b="1" dirty="0" smtClean="0"/>
              <a:t>ipofisi</a:t>
            </a:r>
            <a:r>
              <a:rPr lang="it-IT" sz="2000" dirty="0" smtClean="0"/>
              <a:t>.</a:t>
            </a:r>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5</a:t>
            </a:fld>
            <a:endParaRPr lang="it-IT" dirty="0"/>
          </a:p>
        </p:txBody>
      </p:sp>
      <p:sp>
        <p:nvSpPr>
          <p:cNvPr id="8" name="CasellaDiTesto 7"/>
          <p:cNvSpPr txBox="1"/>
          <p:nvPr/>
        </p:nvSpPr>
        <p:spPr>
          <a:xfrm>
            <a:off x="2267744" y="908720"/>
            <a:ext cx="4608512" cy="461665"/>
          </a:xfrm>
          <a:prstGeom prst="rect">
            <a:avLst/>
          </a:prstGeom>
          <a:noFill/>
        </p:spPr>
        <p:txBody>
          <a:bodyPr wrap="square" rtlCol="0">
            <a:spAutoFit/>
          </a:bodyPr>
          <a:lstStyle/>
          <a:p>
            <a:pPr algn="ctr"/>
            <a:r>
              <a:rPr lang="it-IT" sz="2400" b="1" dirty="0" smtClean="0">
                <a:solidFill>
                  <a:srgbClr val="0070C0"/>
                </a:solidFill>
              </a:rPr>
              <a:t>L’ipofisi</a:t>
            </a:r>
            <a:endParaRPr lang="it-IT"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anim calcmode="lin" valueType="num">
                                      <p:cBhvr>
                                        <p:cTn id="3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36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6</a:t>
            </a:fld>
            <a:endParaRPr lang="it-IT"/>
          </a:p>
        </p:txBody>
      </p:sp>
      <p:pic>
        <p:nvPicPr>
          <p:cNvPr id="3075" name="Picture 3" descr="C:\Users\Master\Desktop\Ultime foto\ipofisi 3.jpg"/>
          <p:cNvPicPr>
            <a:picLocks noChangeAspect="1" noChangeArrowheads="1"/>
          </p:cNvPicPr>
          <p:nvPr/>
        </p:nvPicPr>
        <p:blipFill>
          <a:blip r:embed="rId2" cstate="print"/>
          <a:srcRect b="8276"/>
          <a:stretch>
            <a:fillRect/>
          </a:stretch>
        </p:blipFill>
        <p:spPr bwMode="auto">
          <a:xfrm>
            <a:off x="1043608" y="980728"/>
            <a:ext cx="7200800" cy="5400600"/>
          </a:xfrm>
          <a:prstGeom prst="rect">
            <a:avLst/>
          </a:prstGeom>
          <a:noFill/>
          <a:ln w="25400">
            <a:solidFill>
              <a:schemeClr val="accent1"/>
            </a:solidFill>
          </a:ln>
        </p:spPr>
      </p:pic>
      <p:sp>
        <p:nvSpPr>
          <p:cNvPr id="9" name="Ritorno 8">
            <a:hlinkClick r:id="rId3" action="ppaction://hlinksldjump" highlightClick="1"/>
          </p:cNvPr>
          <p:cNvSpPr/>
          <p:nvPr/>
        </p:nvSpPr>
        <p:spPr>
          <a:xfrm>
            <a:off x="8532440" y="5517232"/>
            <a:ext cx="432048" cy="504056"/>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heel(4)">
                                      <p:cBhvr>
                                        <p:cTn id="7"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36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7</a:t>
            </a:fld>
            <a:endParaRPr lang="it-IT"/>
          </a:p>
        </p:txBody>
      </p:sp>
      <p:pic>
        <p:nvPicPr>
          <p:cNvPr id="1026" name="Picture 2" descr="C:\Users\Master\Desktop\Ultime foto\ormoni-femminili.jpg"/>
          <p:cNvPicPr>
            <a:picLocks noChangeAspect="1" noChangeArrowheads="1"/>
          </p:cNvPicPr>
          <p:nvPr/>
        </p:nvPicPr>
        <p:blipFill>
          <a:blip r:embed="rId2" cstate="print"/>
          <a:srcRect l="6667" t="4062" r="3810" b="7918"/>
          <a:stretch>
            <a:fillRect/>
          </a:stretch>
        </p:blipFill>
        <p:spPr bwMode="auto">
          <a:xfrm>
            <a:off x="683568" y="908720"/>
            <a:ext cx="7810099" cy="5400600"/>
          </a:xfrm>
          <a:prstGeom prst="rect">
            <a:avLst/>
          </a:prstGeom>
          <a:noFill/>
        </p:spPr>
      </p:pic>
      <p:sp>
        <p:nvSpPr>
          <p:cNvPr id="8" name="Ritorno 7">
            <a:hlinkClick r:id="rId3" action="ppaction://hlinksldjump" highlightClick="1"/>
          </p:cNvPr>
          <p:cNvSpPr/>
          <p:nvPr/>
        </p:nvSpPr>
        <p:spPr>
          <a:xfrm>
            <a:off x="8532440" y="5517232"/>
            <a:ext cx="432048" cy="504056"/>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3600" b="1" dirty="0" smtClean="0">
                <a:solidFill>
                  <a:srgbClr val="FF0000"/>
                </a:solidFill>
              </a:rPr>
              <a:t/>
            </a:r>
            <a:br>
              <a:rPr lang="it-IT" sz="3600" b="1" dirty="0" smtClean="0">
                <a:solidFill>
                  <a:srgbClr val="FF0000"/>
                </a:solidFill>
              </a:rPr>
            </a:br>
            <a:r>
              <a:rPr lang="it-IT" sz="36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4" name="CasellaDiTesto 3"/>
          <p:cNvSpPr txBox="1"/>
          <p:nvPr/>
        </p:nvSpPr>
        <p:spPr>
          <a:xfrm>
            <a:off x="395536" y="1412776"/>
            <a:ext cx="8352928" cy="4524315"/>
          </a:xfrm>
          <a:prstGeom prst="rect">
            <a:avLst/>
          </a:prstGeom>
          <a:solidFill>
            <a:srgbClr val="FFFF00"/>
          </a:solidFill>
          <a:ln w="25400">
            <a:solidFill>
              <a:schemeClr val="accent1"/>
            </a:solidFill>
          </a:ln>
        </p:spPr>
        <p:txBody>
          <a:bodyPr wrap="square" rtlCol="0">
            <a:spAutoFit/>
          </a:bodyPr>
          <a:lstStyle/>
          <a:p>
            <a:pPr algn="just"/>
            <a:r>
              <a:rPr lang="it-IT" b="1" dirty="0" smtClean="0">
                <a:solidFill>
                  <a:srgbClr val="FF0000"/>
                </a:solidFill>
              </a:rPr>
              <a:t>Sono i principali ormoni sessuali femminili</a:t>
            </a:r>
            <a:r>
              <a:rPr lang="it-IT" dirty="0" smtClean="0"/>
              <a:t>, responsabili dello sviluppo dei caratteri sessuali primari e secondari, come il seno, l’allargamento del bacino, l’accumulo di tessuto adiposo nei punti “giusti”, ma anche l’aumento del desiderio. </a:t>
            </a:r>
          </a:p>
          <a:p>
            <a:pPr algn="just"/>
            <a:r>
              <a:rPr lang="it-IT" b="1" dirty="0" smtClean="0">
                <a:solidFill>
                  <a:srgbClr val="FF0000"/>
                </a:solidFill>
              </a:rPr>
              <a:t>La produzione di estrogeni </a:t>
            </a:r>
            <a:r>
              <a:rPr lang="it-IT" dirty="0" smtClean="0"/>
              <a:t>avviene principalmente ad opera dei follicoli ovarici e della placenta, e in quantità minore da altri organi come il fegato e le ghiandole surrenali (quest’ultima è l’unica fonte che si mantiene dopo la menopausa); è regolata durante l’ovulazione dagli </a:t>
            </a:r>
            <a:r>
              <a:rPr lang="it-IT" b="1" dirty="0" smtClean="0"/>
              <a:t>ormoni FSH e LH</a:t>
            </a:r>
            <a:r>
              <a:rPr lang="it-IT" dirty="0" smtClean="0"/>
              <a:t>, di cui parleremo in seguito.</a:t>
            </a:r>
          </a:p>
          <a:p>
            <a:pPr algn="just"/>
            <a:r>
              <a:rPr lang="it-IT" b="1" dirty="0" smtClean="0">
                <a:solidFill>
                  <a:srgbClr val="FF0000"/>
                </a:solidFill>
              </a:rPr>
              <a:t>Durante il ciclo mestruale</a:t>
            </a:r>
            <a:r>
              <a:rPr lang="it-IT" dirty="0" smtClean="0"/>
              <a:t>, i livelli di estrogeni raggiungono il loro picco dopo la fine della mestruazione, vengono prodotti dal follicolo dominante e a loro volta inducono il picco di LH che provoca l’</a:t>
            </a:r>
            <a:r>
              <a:rPr lang="it-IT" b="1" dirty="0" smtClean="0"/>
              <a:t>ovulazione</a:t>
            </a:r>
            <a:r>
              <a:rPr lang="it-IT" dirty="0" smtClean="0"/>
              <a:t>. </a:t>
            </a:r>
          </a:p>
          <a:p>
            <a:pPr algn="just"/>
            <a:r>
              <a:rPr lang="it-IT" b="1" dirty="0" smtClean="0">
                <a:solidFill>
                  <a:srgbClr val="FF0000"/>
                </a:solidFill>
              </a:rPr>
              <a:t>La loro funzione </a:t>
            </a:r>
            <a:r>
              <a:rPr lang="it-IT" dirty="0" smtClean="0"/>
              <a:t>è quella di far accumulare sangue e sostanze nutritive lungo la parete uterina per creare un ambiente favorevole all’impianto di un’eventuale ovulo fecondato. </a:t>
            </a:r>
          </a:p>
          <a:p>
            <a:pPr algn="just"/>
            <a:r>
              <a:rPr lang="it-IT" b="1" dirty="0" smtClean="0">
                <a:solidFill>
                  <a:srgbClr val="FF0000"/>
                </a:solidFill>
              </a:rPr>
              <a:t>Inoltre, </a:t>
            </a:r>
            <a:r>
              <a:rPr lang="it-IT" dirty="0" smtClean="0"/>
              <a:t>per agevolare l’attività degli spermatozoi e favorire il concepimento, stimolano la produzione del cosiddetto </a:t>
            </a:r>
            <a:r>
              <a:rPr lang="it-IT" b="1" dirty="0" smtClean="0"/>
              <a:t>muco cervicale fertile</a:t>
            </a:r>
            <a:r>
              <a:rPr lang="it-IT" dirty="0" smtClean="0"/>
              <a:t>, fluido e viscoso, e inducono una leggera dilatazione del collo dell’utero.</a:t>
            </a:r>
            <a:endParaRPr lang="it-IT" sz="2000" dirty="0"/>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8</a:t>
            </a:fld>
            <a:endParaRPr lang="it-IT"/>
          </a:p>
        </p:txBody>
      </p:sp>
      <p:sp>
        <p:nvSpPr>
          <p:cNvPr id="8" name="CasellaDiTesto 7"/>
          <p:cNvSpPr txBox="1"/>
          <p:nvPr/>
        </p:nvSpPr>
        <p:spPr>
          <a:xfrm>
            <a:off x="2267744" y="908720"/>
            <a:ext cx="4608512" cy="461665"/>
          </a:xfrm>
          <a:prstGeom prst="rect">
            <a:avLst/>
          </a:prstGeom>
          <a:noFill/>
        </p:spPr>
        <p:txBody>
          <a:bodyPr wrap="square" rtlCol="0">
            <a:spAutoFit/>
          </a:bodyPr>
          <a:lstStyle/>
          <a:p>
            <a:pPr algn="ctr"/>
            <a:r>
              <a:rPr lang="it-IT" sz="2400" b="1" dirty="0" smtClean="0">
                <a:solidFill>
                  <a:srgbClr val="0070C0"/>
                </a:solidFill>
              </a:rPr>
              <a:t>Gli estrogeni (1)</a:t>
            </a:r>
            <a:endParaRPr lang="it-IT"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anim calcmode="lin" valueType="num">
                                      <p:cBhvr>
                                        <p:cTn id="3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anim calcmode="lin" valueType="num">
                                      <p:cBhvr>
                                        <p:cTn id="4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36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4" name="CasellaDiTesto 3"/>
          <p:cNvSpPr txBox="1"/>
          <p:nvPr/>
        </p:nvSpPr>
        <p:spPr>
          <a:xfrm>
            <a:off x="395536" y="1412776"/>
            <a:ext cx="8352928" cy="3693319"/>
          </a:xfrm>
          <a:prstGeom prst="rect">
            <a:avLst/>
          </a:prstGeom>
          <a:solidFill>
            <a:srgbClr val="FFFF00"/>
          </a:solidFill>
          <a:ln w="25400">
            <a:solidFill>
              <a:schemeClr val="accent1"/>
            </a:solidFill>
          </a:ln>
        </p:spPr>
        <p:txBody>
          <a:bodyPr wrap="square" rtlCol="0">
            <a:spAutoFit/>
          </a:bodyPr>
          <a:lstStyle/>
          <a:p>
            <a:pPr algn="just"/>
            <a:r>
              <a:rPr lang="it-IT" b="1" dirty="0" smtClean="0">
                <a:solidFill>
                  <a:srgbClr val="FF0000"/>
                </a:solidFill>
              </a:rPr>
              <a:t>Ci sono tantissime altre funzioni </a:t>
            </a:r>
            <a:r>
              <a:rPr lang="it-IT" dirty="0" smtClean="0"/>
              <a:t>svolte dagli</a:t>
            </a:r>
            <a:r>
              <a:rPr lang="it-IT" b="1" dirty="0" smtClean="0"/>
              <a:t> estrogeni</a:t>
            </a:r>
            <a:r>
              <a:rPr lang="it-IT" dirty="0" smtClean="0"/>
              <a:t> per garantire il buon funzionamento del corpo femminile: mantengono in salute l’apparato genitale evitando l’</a:t>
            </a:r>
            <a:r>
              <a:rPr lang="it-IT" dirty="0" err="1" smtClean="0"/>
              <a:t>atrofizzazione</a:t>
            </a:r>
            <a:r>
              <a:rPr lang="it-IT" dirty="0" smtClean="0"/>
              <a:t> della mucosa e la conseguente secchezza vaginale poiché fanno aumentare la vascolarizzazione delle mucose e la produzione di collagene, sostanza che da tonicità e salute al tessuto che ricopre l’interno dei genitali.</a:t>
            </a:r>
          </a:p>
          <a:p>
            <a:pPr algn="just"/>
            <a:r>
              <a:rPr lang="it-IT" b="1" dirty="0" smtClean="0">
                <a:solidFill>
                  <a:srgbClr val="FF0000"/>
                </a:solidFill>
              </a:rPr>
              <a:t>Letteralmente</a:t>
            </a:r>
            <a:r>
              <a:rPr lang="it-IT" dirty="0" smtClean="0"/>
              <a:t> “trofismo” significa nutrimento, gli estrogeni grazie a collagene e sostanze veicolate della vascolarizzazione locale nutrono la mucosa, e questo implica anche una buona capacita di lubrificazione della parete vaginale. </a:t>
            </a:r>
          </a:p>
          <a:p>
            <a:pPr algn="just"/>
            <a:r>
              <a:rPr lang="it-IT" b="1" dirty="0" smtClean="0">
                <a:solidFill>
                  <a:srgbClr val="FF0000"/>
                </a:solidFill>
              </a:rPr>
              <a:t>Contribuiscono anche a mantenere </a:t>
            </a:r>
            <a:r>
              <a:rPr lang="it-IT" dirty="0" smtClean="0"/>
              <a:t>la densità ossea e quindi uno scheletro forte e resistente, e stimolano la produzione di collagene, che rende elastici i tessuti.</a:t>
            </a:r>
          </a:p>
          <a:p>
            <a:pPr algn="just"/>
            <a:r>
              <a:rPr lang="it-IT" b="1" dirty="0" smtClean="0">
                <a:solidFill>
                  <a:srgbClr val="FF0000"/>
                </a:solidFill>
              </a:rPr>
              <a:t>Gli estrogeni naturali sono tre</a:t>
            </a:r>
            <a:r>
              <a:rPr lang="it-IT" dirty="0" smtClean="0"/>
              <a:t>: l’</a:t>
            </a:r>
            <a:r>
              <a:rPr lang="it-IT" b="1" dirty="0" smtClean="0"/>
              <a:t>estradiolo</a:t>
            </a:r>
            <a:r>
              <a:rPr lang="it-IT" dirty="0" smtClean="0"/>
              <a:t>, prodotto dalle </a:t>
            </a:r>
            <a:r>
              <a:rPr lang="it-IT" b="1" dirty="0" smtClean="0"/>
              <a:t>ovaie in età fertile</a:t>
            </a:r>
            <a:r>
              <a:rPr lang="it-IT" dirty="0" smtClean="0"/>
              <a:t>, l’</a:t>
            </a:r>
            <a:r>
              <a:rPr lang="it-IT" b="1" dirty="0" err="1" smtClean="0"/>
              <a:t>estriolo</a:t>
            </a:r>
            <a:r>
              <a:rPr lang="it-IT" dirty="0" smtClean="0"/>
              <a:t>, prodotto dalla placenta durante la </a:t>
            </a:r>
            <a:r>
              <a:rPr lang="it-IT" b="1" dirty="0" smtClean="0"/>
              <a:t>gravidanza</a:t>
            </a:r>
            <a:r>
              <a:rPr lang="it-IT" dirty="0" smtClean="0"/>
              <a:t>, e l’</a:t>
            </a:r>
            <a:r>
              <a:rPr lang="it-IT" b="1" dirty="0" smtClean="0"/>
              <a:t>estrone</a:t>
            </a:r>
            <a:r>
              <a:rPr lang="it-IT" dirty="0" smtClean="0"/>
              <a:t>, che mantiene livelli più alti in </a:t>
            </a:r>
            <a:r>
              <a:rPr lang="it-IT" b="1" dirty="0" smtClean="0"/>
              <a:t>menopausa</a:t>
            </a:r>
            <a:r>
              <a:rPr lang="it-IT" dirty="0" smtClean="0"/>
              <a:t>.</a:t>
            </a:r>
            <a:endParaRPr lang="it-IT" dirty="0"/>
          </a:p>
        </p:txBody>
      </p:sp>
      <p:sp>
        <p:nvSpPr>
          <p:cNvPr id="6" name="Segnaposto data 5"/>
          <p:cNvSpPr>
            <a:spLocks noGrp="1"/>
          </p:cNvSpPr>
          <p:nvPr>
            <p:ph type="dt" sz="half" idx="10"/>
          </p:nvPr>
        </p:nvSpPr>
        <p:spPr/>
        <p:txBody>
          <a:bodyPr/>
          <a:lstStyle/>
          <a:p>
            <a:fld id="{FB65C9BE-32CA-4762-92CE-9212FD916A51}" type="datetime1">
              <a:rPr lang="it-IT" smtClean="0"/>
              <a:pPr/>
              <a:t>30/03/2020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9</a:t>
            </a:fld>
            <a:endParaRPr lang="it-IT"/>
          </a:p>
        </p:txBody>
      </p:sp>
      <p:sp>
        <p:nvSpPr>
          <p:cNvPr id="8" name="CasellaDiTesto 7"/>
          <p:cNvSpPr txBox="1"/>
          <p:nvPr/>
        </p:nvSpPr>
        <p:spPr>
          <a:xfrm>
            <a:off x="2267744" y="908720"/>
            <a:ext cx="4608512" cy="461665"/>
          </a:xfrm>
          <a:prstGeom prst="rect">
            <a:avLst/>
          </a:prstGeom>
          <a:noFill/>
        </p:spPr>
        <p:txBody>
          <a:bodyPr wrap="square" rtlCol="0">
            <a:spAutoFit/>
          </a:bodyPr>
          <a:lstStyle/>
          <a:p>
            <a:pPr algn="ctr"/>
            <a:r>
              <a:rPr lang="it-IT" sz="2400" b="1" dirty="0" smtClean="0">
                <a:solidFill>
                  <a:srgbClr val="0070C0"/>
                </a:solidFill>
              </a:rPr>
              <a:t>Gli estrogeni (2)</a:t>
            </a:r>
            <a:endParaRPr lang="it-IT" sz="2400" b="1" dirty="0">
              <a:solidFill>
                <a:srgbClr val="0070C0"/>
              </a:solidFill>
            </a:endParaRPr>
          </a:p>
        </p:txBody>
      </p:sp>
      <p:sp>
        <p:nvSpPr>
          <p:cNvPr id="9" name="Ritorno 8">
            <a:hlinkClick r:id="rId2" action="ppaction://hlinksldjump" highlightClick="1"/>
          </p:cNvPr>
          <p:cNvSpPr/>
          <p:nvPr/>
        </p:nvSpPr>
        <p:spPr>
          <a:xfrm>
            <a:off x="8532440" y="5517232"/>
            <a:ext cx="432048" cy="504056"/>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anim calcmode="lin" valueType="num">
                                      <p:cBhvr>
                                        <p:cTn id="3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3176</TotalTime>
  <Words>915</Words>
  <Application>Microsoft Office PowerPoint</Application>
  <PresentationFormat>Presentazione su schermo (4:3)</PresentationFormat>
  <Paragraphs>311</Paragraphs>
  <Slides>43</Slides>
  <Notes>0</Notes>
  <HiddenSlides>0</HiddenSlides>
  <MMClips>0</MMClips>
  <ScaleCrop>false</ScaleCrop>
  <HeadingPairs>
    <vt:vector size="4" baseType="variant">
      <vt:variant>
        <vt:lpstr>Tema</vt:lpstr>
      </vt:variant>
      <vt:variant>
        <vt:i4>1</vt:i4>
      </vt:variant>
      <vt:variant>
        <vt:lpstr>Titoli diapositive</vt:lpstr>
      </vt:variant>
      <vt:variant>
        <vt:i4>43</vt:i4>
      </vt:variant>
    </vt:vector>
  </HeadingPairs>
  <TitlesOfParts>
    <vt:vector size="44" baseType="lpstr">
      <vt:lpstr>Tema di Office</vt:lpstr>
      <vt:lpstr>  Ghiandole, cellule, organi e ormoni sessuali femminili </vt:lpstr>
      <vt:lpstr>  Ghiandole, cellule, organi e ormoni sessuali femminili </vt:lpstr>
      <vt:lpstr>  Ghiandole, cellule, organi e ormoni sessuali femminili </vt:lpstr>
      <vt:lpstr>  Ghiandole, cellule, organi e ormoni sessuali femminili </vt:lpstr>
      <vt:lpstr>  Ghiandole, cellule, organi e ormoni sessuali femminili </vt:lpstr>
      <vt:lpstr>  Ghiandole, cellule, organi e ormoni sessuali femminili </vt:lpstr>
      <vt:lpstr>  Ghiandole, cellule, organi e ormoni sessuali femminili </vt:lpstr>
      <vt:lpstr>  Ghiandole, cellule, organi e ormoni sessuali femminili </vt:lpstr>
      <vt:lpstr>  Ghiandole, cellule, organi e ormoni sessuali femminili </vt:lpstr>
      <vt:lpstr>  Ghiandole, cellule, organi e ormoni sessuali femminili </vt:lpstr>
      <vt:lpstr>  Ghiandole, cellule, organi e ormoni sessuali femminili </vt:lpstr>
      <vt:lpstr>  Ghiandole, cellule, organi e ormoni sessuali femminili </vt:lpstr>
      <vt:lpstr>  Ghiandole, cellule, organi e ormoni sessuali femminili </vt:lpstr>
      <vt:lpstr>  Ghiandole, cellule, organi e ormoni sessuali femminili </vt:lpstr>
      <vt:lpstr>  Ghiandole, cellule, organi e ormoni sessuali femminili </vt:lpstr>
      <vt:lpstr>  Ghiandole, cellule, organi e ormoni sessuali femminili </vt:lpstr>
      <vt:lpstr>  Ghiandole, cellule, organi e ormoni sessuali femminili </vt:lpstr>
      <vt:lpstr>  Ghiandole, cellule, organi e ormoni sessuali femminili </vt:lpstr>
      <vt:lpstr>  Ghiandole, cellule, organi e ormoni sessuali femminili </vt:lpstr>
      <vt:lpstr>  Ghiandole, cellule, organi e ormoni sessuali femminili </vt:lpstr>
      <vt:lpstr>  Ghiandole, cellule, organi e ormoni sessuali femminili </vt:lpstr>
      <vt:lpstr>  Ghiandole, cellule, organi e ormoni sessuali femminili </vt:lpstr>
      <vt:lpstr>  Ghiandole, cellule, organi e ormoni sessuali femminili </vt:lpstr>
      <vt:lpstr>  Ghiandole, cellule, organi e ormoni sessuali femminili </vt:lpstr>
      <vt:lpstr>  Ghiandole, cellule, organi e ormoni sessuali femminili </vt:lpstr>
      <vt:lpstr>  Ghiandole, cellule, organi e ormoni sessuali femminili </vt:lpstr>
      <vt:lpstr>  Ghiandole, cellule, organi e ormoni sessuali femminili </vt:lpstr>
      <vt:lpstr>  Ghiandole, cellule, organi e ormoni sessuali femminili </vt:lpstr>
      <vt:lpstr>  Ghiandole, cellule, organi e ormoni sessuali femminili </vt:lpstr>
      <vt:lpstr>  Ghiandole, cellule, organi e ormoni sessuali femminili </vt:lpstr>
      <vt:lpstr>  Ghiandole, cellule, organi e ormoni sessuali femminili </vt:lpstr>
      <vt:lpstr>  Ghiandole, cellule, organi e ormoni sessuali femminili </vt:lpstr>
      <vt:lpstr>  Ghiandole, cellule, organi e ormoni sessuali femminili </vt:lpstr>
      <vt:lpstr>  Ghiandole, cellule, organi e ormoni sessuali femminili </vt:lpstr>
      <vt:lpstr>  Ghiandole, cellule, organi e ormoni sessuali femminili </vt:lpstr>
      <vt:lpstr>  Ghiandole, cellule, organi e ormoni sessuali femminili </vt:lpstr>
      <vt:lpstr>  Ghiandole, cellule, organi e ormoni sessuali femminili </vt:lpstr>
      <vt:lpstr>  Ghiandole, cellule, organi e ormoni sessuali femminili </vt:lpstr>
      <vt:lpstr>  Ghiandole, cellule, organi e ormoni sessuali femminili </vt:lpstr>
      <vt:lpstr>  Ghiandole, cellule, organi e ormoni sessuali femminili </vt:lpstr>
      <vt:lpstr>  Ghiandole, cellule, organi e ormoni sessuali femminili </vt:lpstr>
      <vt:lpstr>  Ghiandole, cellule, organi e ormoni sessuali femminili </vt:lpstr>
      <vt:lpstr>Diapositiva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Ghiandole, cellule, ormoni sessuali femminili</dc:title>
  <dc:creator>Francesco Cannizzaro</dc:creator>
  <cp:lastModifiedBy>Master</cp:lastModifiedBy>
  <cp:revision>377</cp:revision>
  <dcterms:created xsi:type="dcterms:W3CDTF">2019-05-12T15:37:05Z</dcterms:created>
  <dcterms:modified xsi:type="dcterms:W3CDTF">2020-03-30T10:27:04Z</dcterms:modified>
</cp:coreProperties>
</file>